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782" r:id="rId4"/>
    <p:sldId id="264" r:id="rId5"/>
    <p:sldId id="783" r:id="rId6"/>
    <p:sldId id="267" r:id="rId7"/>
    <p:sldId id="286" r:id="rId8"/>
    <p:sldId id="285" r:id="rId9"/>
    <p:sldId id="279" r:id="rId10"/>
    <p:sldId id="269" r:id="rId11"/>
    <p:sldId id="272" r:id="rId12"/>
    <p:sldId id="280" r:id="rId13"/>
    <p:sldId id="27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5140C-101F-6836-1E85-2941F26EB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F94D33-43D5-F37D-93B2-47ADD31CE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78BA86-F7C2-49BD-3152-7C043B161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11907B-B8FA-50D5-C971-69FD6C1E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B5BBED-ACB4-3EFC-0952-33A2F57E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90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67AA1-F83D-D4D1-2FD3-D2950412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45501B-77EA-2E97-AA46-E344B698B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CEE4C0-FC54-5E91-AC2B-17367F6A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ED6231-5ED7-12E0-6AE8-AB273F60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2BCEAC-AA37-4B41-49F6-9FFB02F9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67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45DA3C4-D8DC-3022-A400-7D28880DB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1A63E7-814B-5E05-EDB1-4CFDE1DF6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A5886D-D48E-9059-F377-8F217620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BCFF0C-C50C-0BFB-CFE4-96A8059E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113DB9-169F-003A-5675-933487F6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80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4999B-2B70-FACF-1E65-D01FC678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11612-5BCD-E87A-5505-ED5FA23F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59EE13-BAFF-A0C2-8BDA-0B6EADED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106AF-D40A-8A30-AC90-9195D1925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B4AA9-2DA2-6977-4BFE-3D302985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54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25823-7C3F-04A6-A190-DFAD25C8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7F4C6E-5EF2-BDFE-2686-1822BC39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1785BB-8C6E-C004-D40D-3F2D4E1D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8EE17-E589-7DE2-C576-9FFC527C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49C8E4-2F67-3262-50C7-BFDD09A1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4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33FE9-E901-8547-CDC5-4821921C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A92A7C-5B96-0BFA-84DB-C73BD9151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EC91DD-1AA4-59D9-05F3-17DDA40CB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D0D1F5-D17F-8D0C-BB0A-F589502E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E75445-C414-0B29-17A6-5CD5C602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A7AC893-E20E-1543-DC22-60B0EA4E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64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E9AAF-5C65-45EA-14A4-E7EBF6FD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94CA89-AB46-01D4-FC31-BDCDCF09C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53359A-2A7A-436E-A41B-BEE48DE3F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6C60E8-8F31-E1AA-A53B-82FB11AC6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18C53D7-A05B-EA03-5DB5-E8B32F81D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5221961-8083-BE7F-2E11-FEE87846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2CFA154-E6A7-0A2C-719D-7F6F0AA4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5C171C2-C784-7F42-CB0E-94975161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24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15CD9-7D37-F20A-D7C8-7028D228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7C06C0-295D-F90D-8FFE-764DD916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B30679-B4F7-F189-5943-2D7FED7D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3EC107-EB14-CCB2-11DA-2F655A9E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96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BD670B-E8DC-84F0-EF52-D8BEC296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663FA9-D2C5-1048-EF21-A617C081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E18A32-EEE5-3B41-E27A-EC5AB3DF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30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D436A-F2B0-D797-1CA0-491DEA660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F95850-9D7F-41BC-C160-F48B00EDA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386F58-4843-EE5C-2ADF-86DDC519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6562E77-861D-B06A-53E4-80646BCB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E2AD1D6-284D-568B-DE70-671C8830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9655BD-E6AB-7F40-7E2E-A7232030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80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B2830-A60D-DA2A-4FBC-08756220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C048CC-6C69-96A7-5B69-BC35CF868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4E1BAE-1D70-A62F-3A4A-7F173CFB5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8A1528-F0E9-9E6E-9B78-21498099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4FBCC0-FB1D-B5B9-F60F-596D03E2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7F9857-EBC8-14D7-3918-F1C586511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9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EF3CAB4-CAD2-F59C-0566-E0B9723A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6FE2DA-D19A-C782-D9AF-35F4AE349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424BC7-69AD-06C3-D1D0-8B2DB9D29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33F87F-831D-524F-AA58-14607421F326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F01CAD-1228-22AA-90B1-DDA8D92D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B14A6E-CDAA-1AF9-47ED-2BFB6D46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299C3-D5E4-A94D-8E3C-BC5E037E5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2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1EF6D72-9FA0-21D8-D24F-965D16156E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04C622-0D24-16A5-2173-DF9B0C4CCD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FB472F-6A3D-EB25-9B8C-EB471A89EEF8}"/>
              </a:ext>
            </a:extLst>
          </p:cNvPr>
          <p:cNvSpPr txBox="1"/>
          <p:nvPr/>
        </p:nvSpPr>
        <p:spPr>
          <a:xfrm>
            <a:off x="410496" y="171183"/>
            <a:ext cx="1178150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tellar" panose="020A0402060406010301" pitchFamily="18" charset="77"/>
                <a:ea typeface="+mn-ea"/>
                <a:cs typeface="+mn-cs"/>
              </a:rPr>
              <a:t>„In Ihm ist alles geschaffen“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Überlegungen zur Menschwerdung Gottes                      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Mag.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Theol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. Lukas Metz, B. A.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tellar" panose="020A0402060406010301" pitchFamily="18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3D1B5D-DB96-83C3-E6D0-BBA518EF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6" y="1732723"/>
            <a:ext cx="9144000" cy="47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Screenshot, Website, Webseite enthält.&#10;&#10;KI-generierte Inhalte können fehlerhaft sein.">
            <a:extLst>
              <a:ext uri="{FF2B5EF4-FFF2-40B4-BE49-F238E27FC236}">
                <a16:creationId xmlns:a16="http://schemas.microsoft.com/office/drawing/2014/main" id="{B93DB4A2-A5A1-C564-F165-D44EC42396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972" t="12112" r="1597" b="8134"/>
          <a:stretch>
            <a:fillRect/>
          </a:stretch>
        </p:blipFill>
        <p:spPr>
          <a:xfrm>
            <a:off x="9724445" y="1724229"/>
            <a:ext cx="2259308" cy="47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0E6DF-0D22-5E06-7A12-5C6A38B8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A9283-BC85-2913-9596-4BBF24747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994A45-4EF3-4DE5-D90F-C49F5EB088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0B994F-3628-950C-5F00-1C85222B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E056FEA-294E-E528-2763-67A6E265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56" y="-462847"/>
            <a:ext cx="10066959" cy="74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5AF590-250D-9B3E-054B-5B29302D955A}"/>
              </a:ext>
            </a:extLst>
          </p:cNvPr>
          <p:cNvSpPr txBox="1"/>
          <p:nvPr/>
        </p:nvSpPr>
        <p:spPr>
          <a:xfrm>
            <a:off x="1873676" y="5576213"/>
            <a:ext cx="8331717" cy="10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Wie kann der Vater eigentlich seinen Sohn in die Welt ‚senden‘ bzw. alles ‚in Christus‘ geschaffen sein, wenn das göttliche Wesen strenggenommen keine reale Relation zur geschaffenen Wirklichkeit unterhalten darf?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9929139-7709-363B-3770-A7A43D2F6C9A}"/>
              </a:ext>
            </a:extLst>
          </p:cNvPr>
          <p:cNvSpPr txBox="1"/>
          <p:nvPr/>
        </p:nvSpPr>
        <p:spPr>
          <a:xfrm>
            <a:off x="3777404" y="190910"/>
            <a:ext cx="5982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Ein verdrängtes Grundproblem …</a:t>
            </a:r>
          </a:p>
        </p:txBody>
      </p:sp>
    </p:spTree>
    <p:extLst>
      <p:ext uri="{BB962C8B-B14F-4D97-AF65-F5344CB8AC3E}">
        <p14:creationId xmlns:p14="http://schemas.microsoft.com/office/powerpoint/2010/main" val="356727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8FD2-37CE-8810-03FF-A3E32FD2B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DE7B4-A676-973E-B77D-F1E2C17532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7F33E1-CA61-6865-C0B8-4292E6E742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92BD47-F06D-801D-1AE2-E290E20CC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323195" y="-2738084"/>
            <a:ext cx="7621665" cy="123809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946AF1-BEFA-EACD-5C92-AA27FF197B6F}"/>
              </a:ext>
            </a:extLst>
          </p:cNvPr>
          <p:cNvSpPr txBox="1"/>
          <p:nvPr/>
        </p:nvSpPr>
        <p:spPr>
          <a:xfrm>
            <a:off x="595244" y="1360029"/>
            <a:ext cx="11199816" cy="4665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Dergestalt scheint diese Modellierung in </a:t>
            </a:r>
            <a:r>
              <a:rPr kumimoji="0" lang="de-DE" sz="2600" b="0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ein </a:t>
            </a:r>
            <a:r>
              <a:rPr kumimoji="0" lang="de-DE" sz="26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Dilemma</a:t>
            </a:r>
            <a:r>
              <a:rPr kumimoji="0" lang="de-DE" sz="2600" b="0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zu schlittern: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6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Setzt Gott selbst diesen Unterschied 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kumimoji="0" lang="de-DE" sz="2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Bezogensein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auf die menschliche Natur Jesu </a:t>
            </a:r>
            <a:r>
              <a:rPr kumimoji="0" lang="de-DE" sz="26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und zwar nur auf diese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so kommt es zu Spannungen mit der göttlichen Einfachheit und Unveränderlichkeit.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6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Macht der Mensch Jesus den Unterschied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so avanciert er zum konstitutiven Zielpunkt der Gott-Welt-Relation – was nach Knauer (und Thomas) ja nicht sein darf.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Es kündigt sich eine </a:t>
            </a:r>
            <a:r>
              <a:rPr kumimoji="0" lang="de-DE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Vermutung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an: Wenn die Rolle Jesu darin besteht, uns ‚auf seine Stufe‘ emporzuheben, dann müsste der göttliche Logos </a:t>
            </a:r>
            <a:r>
              <a:rPr kumimoji="0" lang="de-DE" sz="26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auch in uns </a:t>
            </a:r>
            <a:r>
              <a:rPr kumimoji="0" lang="de-DE" sz="2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bzw.</a:t>
            </a:r>
            <a:r>
              <a:rPr kumimoji="0" lang="de-DE" sz="26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der gesamten Schöpfung unüberbietbar präsent sein.</a:t>
            </a:r>
            <a:endParaRPr kumimoji="0" lang="de-DE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95ABBB-B458-332B-1198-4713E78487BE}"/>
              </a:ext>
            </a:extLst>
          </p:cNvPr>
          <p:cNvSpPr txBox="1"/>
          <p:nvPr/>
        </p:nvSpPr>
        <p:spPr>
          <a:xfrm>
            <a:off x="595244" y="168256"/>
            <a:ext cx="105884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Einerseits soll 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nur Jesus von Nazareth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als singuläre Inkarnation Gottes gelten und andererseits ist doch 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alles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‚in Christus‘ geschaffen ...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5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7673D-C725-A5E0-861C-7B3C910F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D24F76-9B80-B128-A278-D5C19F574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9C02676-117D-242F-79FE-0BB38012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" y="0"/>
            <a:ext cx="1074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3C70237-F166-F28A-DEC6-4161CA50F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486008-4F51-094A-2EBB-F85CEBD7FB1A}"/>
              </a:ext>
            </a:extLst>
          </p:cNvPr>
          <p:cNvSpPr txBox="1"/>
          <p:nvPr/>
        </p:nvSpPr>
        <p:spPr>
          <a:xfrm>
            <a:off x="894309" y="1467918"/>
            <a:ext cx="105761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Um die Konsistenz und Stringenz von Knauers bleibender Grundeinsicht zu gewährleisten, sei hier vorgeschlagen,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 Anlehnung an Augustinus eine dezidiert 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intrapersonale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Sichtweise der Trinität zugrunde zu legen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Der eine Selbstvollzug des menschlichen Geistes als Modell des trinitarischen Selbstvollzuges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Nicht ‚Personen‘ mit eigenen Aktzentren, sondern drei ‚Instanzen‘ von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memoria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de-DE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intellectus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kumimoji="0" lang="de-DE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voluntas</a:t>
            </a:r>
            <a:endParaRPr kumimoji="0" lang="de-DE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3973BC-4029-6921-E372-747CD56CB965}"/>
              </a:ext>
            </a:extLst>
          </p:cNvPr>
          <p:cNvSpPr txBox="1"/>
          <p:nvPr/>
        </p:nvSpPr>
        <p:spPr>
          <a:xfrm>
            <a:off x="1188418" y="472349"/>
            <a:ext cx="6359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Ein ‚augustinischer‘ Lösungsvorschlag … </a:t>
            </a:r>
          </a:p>
        </p:txBody>
      </p:sp>
    </p:spTree>
    <p:extLst>
      <p:ext uri="{BB962C8B-B14F-4D97-AF65-F5344CB8AC3E}">
        <p14:creationId xmlns:p14="http://schemas.microsoft.com/office/powerpoint/2010/main" val="198193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995D1-6B6F-628D-8BF9-58A370509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EDD20-1CE7-4860-294A-4E5608BC4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84DD0E-0347-4A6B-1CFB-18B2D9BE0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3ED675-03A9-56FC-BF76-CDA2A5D1B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35EBA5-5805-5A35-C32C-05E558762524}"/>
              </a:ext>
            </a:extLst>
          </p:cNvPr>
          <p:cNvSpPr txBox="1"/>
          <p:nvPr/>
        </p:nvSpPr>
        <p:spPr>
          <a:xfrm>
            <a:off x="639275" y="1832068"/>
            <a:ext cx="108669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 Anwendung auf die hier verfolgte Fragestellung nach dem Skopus der Inkarnationsaussage wäre zu konstatieren: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Beide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Träger (der Mensch Jesus und die gesamte Schöpfung) sind gleichermaßen ‚in Christus‘ geschaffen.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Dies impliziert strenggenommen aber </a:t>
            </a:r>
            <a:r>
              <a:rPr kumimoji="0" lang="de-DE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eine klare Unterscheidung (nicht Trennung!)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von ontischer und epistemischer Ebene: </a:t>
            </a:r>
            <a:r>
              <a:rPr kumimoji="0" lang="de-DE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Seinsmäßig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wäre der Logos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 der gesamten Schöpfung inkarniert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Inkarnation</a:t>
            </a:r>
            <a:r>
              <a:rPr kumimoji="0" lang="de-DE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DEEP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erkenntnismäßig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gäbe es dann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mindestens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Auszeichnung eines Individuums als Inkarnation des Logos (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Inkarnation</a:t>
            </a:r>
            <a:r>
              <a:rPr kumimoji="0" lang="de-DE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epistemic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61A084-1FB8-5E9F-3C21-A5108E9C320A}"/>
              </a:ext>
            </a:extLst>
          </p:cNvPr>
          <p:cNvSpPr txBox="1"/>
          <p:nvPr/>
        </p:nvSpPr>
        <p:spPr>
          <a:xfrm>
            <a:off x="639275" y="553234"/>
            <a:ext cx="9108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Ein Lösungsvorschlag: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Unterscheidung von ontischer und epistemischer Ebene</a:t>
            </a:r>
          </a:p>
        </p:txBody>
      </p:sp>
    </p:spTree>
    <p:extLst>
      <p:ext uri="{BB962C8B-B14F-4D97-AF65-F5344CB8AC3E}">
        <p14:creationId xmlns:p14="http://schemas.microsoft.com/office/powerpoint/2010/main" val="106842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5FE53-93CA-5E8A-E5E0-1F62A81B4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7669B-EF24-89A4-187F-B0AA89D16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109815C-EE39-80BD-D754-A9E90BA27D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CDE008-9D53-A0BA-1027-476A99068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B4B858C-7B9B-A4CB-84AD-04757C84C6EA}"/>
              </a:ext>
            </a:extLst>
          </p:cNvPr>
          <p:cNvSpPr txBox="1"/>
          <p:nvPr/>
        </p:nvSpPr>
        <p:spPr>
          <a:xfrm>
            <a:off x="987287" y="1730693"/>
            <a:ext cx="10217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Wie genau hängen in Knauers Modellbildung das Bekenntnis zum ‚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In-Christus-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‘ der </a:t>
            </a:r>
            <a:r>
              <a:rPr kumimoji="0" lang="de-DE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gesamten</a:t>
            </a:r>
            <a:r>
              <a:rPr kumimoji="0" lang="de-DE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Schöpfung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und die </a:t>
            </a:r>
            <a:r>
              <a:rPr kumimoji="0" lang="de-DE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singuläre</a:t>
            </a:r>
            <a:r>
              <a:rPr kumimoji="0" lang="de-DE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Inkarnation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des göttlichen Wortes in Jesus Christus zusammen? 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00D277-546F-9D8A-C045-247D9AB4F866}"/>
              </a:ext>
            </a:extLst>
          </p:cNvPr>
          <p:cNvSpPr txBox="1"/>
          <p:nvPr/>
        </p:nvSpPr>
        <p:spPr>
          <a:xfrm>
            <a:off x="987287" y="3781177"/>
            <a:ext cx="9925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Es wird zu zeigen sein, inwiefern </a:t>
            </a:r>
            <a:r>
              <a:rPr kumimoji="0" lang="de-D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konzeptionelle Unschärfen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im Bereich der Trinitätslehre zu einem Schwanken in Knauers Inkarnationstheologie führen. 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77FC90-2F8B-A38B-E967-2F5C62C06EA7}"/>
              </a:ext>
            </a:extLst>
          </p:cNvPr>
          <p:cNvSpPr txBox="1"/>
          <p:nvPr/>
        </p:nvSpPr>
        <p:spPr>
          <a:xfrm>
            <a:off x="987286" y="599143"/>
            <a:ext cx="548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Aufgabe und Anliegen …</a:t>
            </a:r>
          </a:p>
        </p:txBody>
      </p:sp>
    </p:spTree>
    <p:extLst>
      <p:ext uri="{BB962C8B-B14F-4D97-AF65-F5344CB8AC3E}">
        <p14:creationId xmlns:p14="http://schemas.microsoft.com/office/powerpoint/2010/main" val="296615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5FB06-F0D5-62C7-4FBF-996177C6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61B90-A21B-9BF7-B2F4-A5EC89FCE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855F90-3FD6-3452-110F-78DD5209E1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A9DD77-7F07-3E92-4AB2-EE3E32190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CC0D29-955C-D210-E4BD-32BE3C1DDFFA}"/>
              </a:ext>
            </a:extLst>
          </p:cNvPr>
          <p:cNvSpPr txBox="1"/>
          <p:nvPr/>
        </p:nvSpPr>
        <p:spPr>
          <a:xfrm>
            <a:off x="684835" y="1122363"/>
            <a:ext cx="10822329" cy="5287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 marR="28829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kumimoji="0" lang="de-DE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Es ist also zwischen ‚</a:t>
            </a:r>
            <a:r>
              <a:rPr kumimoji="0" lang="de-DE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</a:t>
            </a:r>
            <a:r>
              <a:rPr kumimoji="0" lang="de-DE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‘ als solchem und dem ‚In Christus‘ dieses </a:t>
            </a:r>
            <a:r>
              <a:rPr kumimoji="0" lang="de-DE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Geschaffenseins</a:t>
            </a:r>
            <a:r>
              <a:rPr kumimoji="0" lang="de-DE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zu unterscheiden</a:t>
            </a: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 […] </a:t>
            </a:r>
          </a:p>
          <a:p>
            <a:pPr marL="288290" marR="28829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Die geschaffene Erkenntnisfähigkeit reicht als solche zur Erkenntnis des </a:t>
            </a:r>
            <a:r>
              <a:rPr kumimoji="0" lang="de-DE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Geschaffenseins</a:t>
            </a: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aus. Dagegen wird </a:t>
            </a:r>
            <a:r>
              <a:rPr kumimoji="0" lang="de-DE" sz="28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das ‚In Christus‘ dieses </a:t>
            </a:r>
            <a:r>
              <a:rPr kumimoji="0" lang="de-DE" sz="2800" b="1" i="0" u="sng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Geschaffenseins</a:t>
            </a: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nur aufgrund des ‚Wortes Gottes‘ und deshalb auch nur im Glauben selbst erkannt. </a:t>
            </a:r>
          </a:p>
          <a:p>
            <a:pPr marL="288290" marR="28829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[…] Dabei ist Gnade nicht etwas, was der Mensch wie ein äußerlich Hinzukommendes ‚hat‘, sondern sie ist sein </a:t>
            </a:r>
            <a:r>
              <a:rPr kumimoji="0" lang="de-DE" sz="2800" b="1" i="0" u="sng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Aufgenommen-‚Sein‘ in die Liebe zwischen dem Vater und dem Sohn</a:t>
            </a:r>
            <a:r>
              <a:rPr kumimoji="0" lang="de-DE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  <a:endParaRPr kumimoji="0" lang="de-DE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						Knauer</a:t>
            </a:r>
            <a:r>
              <a:rPr kumimoji="0" lang="de-DE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Der Glaube kommt vom Hören, 169 f.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FAC215-6C01-15EF-7339-761743459988}"/>
              </a:ext>
            </a:extLst>
          </p:cNvPr>
          <p:cNvSpPr txBox="1"/>
          <p:nvPr/>
        </p:nvSpPr>
        <p:spPr>
          <a:xfrm>
            <a:off x="1020884" y="280413"/>
            <a:ext cx="489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Zwei Formulierungen …</a:t>
            </a:r>
          </a:p>
        </p:txBody>
      </p:sp>
    </p:spTree>
    <p:extLst>
      <p:ext uri="{BB962C8B-B14F-4D97-AF65-F5344CB8AC3E}">
        <p14:creationId xmlns:p14="http://schemas.microsoft.com/office/powerpoint/2010/main" val="276735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238A6-3D03-1EE4-5F52-965F6E8C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BF964-362C-5D21-B59D-EF3AF1ED1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B7E139-F03B-34ED-20A9-24B49E647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88FB98-E835-41E6-C7F0-BC583F9F6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pic>
        <p:nvPicPr>
          <p:cNvPr id="13" name="Grafik 1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0DF00CAC-26F5-808A-4295-D2E2480D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166" t="18877" r="32162" b="3520"/>
          <a:stretch>
            <a:fillRect/>
          </a:stretch>
        </p:blipFill>
        <p:spPr>
          <a:xfrm>
            <a:off x="1056609" y="225389"/>
            <a:ext cx="5486400" cy="619837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0772BF1-8B71-3447-111D-A0C8D8F03B05}"/>
              </a:ext>
            </a:extLst>
          </p:cNvPr>
          <p:cNvSpPr txBox="1"/>
          <p:nvPr/>
        </p:nvSpPr>
        <p:spPr>
          <a:xfrm>
            <a:off x="6897881" y="1720840"/>
            <a:ext cx="45321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Hier ist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nur der ‚pneumatische Aspekt‘ des In-Gott-Seins abgebildet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: Die Welt ist in jener Fläche gezeichnet, die den Heiligen Geist als Liebe 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zwischen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Vater und Sohn ausweist.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Die Welt ist hier im ‚HG-Raum‘, nicht jedoch im ‚S-Raum‘. </a:t>
            </a:r>
            <a:endParaRPr kumimoji="0" lang="de-D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0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21661-B6E0-B2D9-7B4F-A560B500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786A9-D235-904E-17DB-CC51E5F5F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BE32CD-7EB9-2F4F-03CB-033A42FF0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D969A9-3F81-235F-DE47-907AAD062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pic>
        <p:nvPicPr>
          <p:cNvPr id="6" name="Grafik 5" descr="Ein Bild, das Text, Software, Diagramm, Computersymbol enthält.&#10;&#10;KI-generierte Inhalte können fehlerhaft sein.">
            <a:extLst>
              <a:ext uri="{FF2B5EF4-FFF2-40B4-BE49-F238E27FC236}">
                <a16:creationId xmlns:a16="http://schemas.microsoft.com/office/drawing/2014/main" id="{E02BBE05-C078-D923-3F41-618BBBADBF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12" t="19664" r="14771" b="3781"/>
          <a:stretch>
            <a:fillRect/>
          </a:stretch>
        </p:blipFill>
        <p:spPr>
          <a:xfrm>
            <a:off x="480937" y="342743"/>
            <a:ext cx="7023651" cy="58264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935605-D182-279A-D848-2A1AC3A1A2B6}"/>
              </a:ext>
            </a:extLst>
          </p:cNvPr>
          <p:cNvSpPr txBox="1"/>
          <p:nvPr/>
        </p:nvSpPr>
        <p:spPr>
          <a:xfrm>
            <a:off x="6039536" y="3255962"/>
            <a:ext cx="57290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Um die Begnadung der im Heiligen Geist mit Christus und dem Vater Verbundenen zu veranschaulichen, platziert Knauer die einzelnen geschaffenen Selbstpräsenzen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auf der Linie des Geistes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und eben 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nicht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auf der Linie des Sohnes als des präexistenten Logos.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98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F1E75-0F93-E41F-190A-C3CB52C2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7CE21-F4AC-E870-7A82-138DE48DB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4D77CF-5BB8-6306-F53E-A0A29D4CE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F88AEE-A47D-EE04-7B9B-F32F9A851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252114" y="-2827889"/>
            <a:ext cx="7574845" cy="12304930"/>
          </a:xfrm>
          <a:prstGeom prst="rect">
            <a:avLst/>
          </a:prstGeom>
        </p:spPr>
      </p:pic>
      <p:pic>
        <p:nvPicPr>
          <p:cNvPr id="6" name="Grafik 5" descr="Ein Bild, das Text, Software, Reihe, Webseite enthält.&#10;&#10;KI-generierte Inhalte können fehlerhaft sein.">
            <a:extLst>
              <a:ext uri="{FF2B5EF4-FFF2-40B4-BE49-F238E27FC236}">
                <a16:creationId xmlns:a16="http://schemas.microsoft.com/office/drawing/2014/main" id="{E85F475E-3B6D-A6D9-8481-78E25AEFD3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36" t="31658" r="14089" b="24231"/>
          <a:stretch>
            <a:fillRect/>
          </a:stretch>
        </p:blipFill>
        <p:spPr>
          <a:xfrm>
            <a:off x="2013995" y="0"/>
            <a:ext cx="7858538" cy="3089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A8B680-33E8-1757-95D9-801E88ACD2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27" t="24644" r="9827" b="21347"/>
          <a:stretch>
            <a:fillRect/>
          </a:stretch>
        </p:blipFill>
        <p:spPr>
          <a:xfrm>
            <a:off x="1371264" y="3089250"/>
            <a:ext cx="9144000" cy="384421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AA61F5A-DA88-0788-46F9-FA733A0D7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28"/>
          <a:stretch>
            <a:fillRect/>
          </a:stretch>
        </p:blipFill>
        <p:spPr bwMode="auto">
          <a:xfrm>
            <a:off x="-1386144" y="-833377"/>
            <a:ext cx="3400139" cy="8000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11275E-BB54-6600-D374-979AF88C0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28"/>
          <a:stretch>
            <a:fillRect/>
          </a:stretch>
        </p:blipFill>
        <p:spPr bwMode="auto">
          <a:xfrm rot="10800000">
            <a:off x="9968805" y="-571465"/>
            <a:ext cx="3400139" cy="8000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1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C223-893A-5E83-B8F5-8BE4FAC27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55089-9CEA-445C-2447-A33B2E6B9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44E374-B88C-B1FA-6161-CE08E2E7B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2925E9-9E90-D55C-3844-CAB0E0CF0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477186" y="-2590117"/>
            <a:ext cx="7124700" cy="123049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7081D3-25ED-8BA7-26BF-D38C59C52195}"/>
              </a:ext>
            </a:extLst>
          </p:cNvPr>
          <p:cNvSpPr txBox="1"/>
          <p:nvPr/>
        </p:nvSpPr>
        <p:spPr>
          <a:xfrm>
            <a:off x="623669" y="599926"/>
            <a:ext cx="1094466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Insgesamt scheint Knauers Ansatz eher in Richtung einer </a:t>
            </a:r>
            <a:r>
              <a:rPr kumimoji="0" lang="de-D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inter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personalen Sichtweise zu tendieren.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54B552-DA94-1517-E3AF-E8C7958FE1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04" t="22391" r="11136" b="20503"/>
          <a:stretch>
            <a:fillRect/>
          </a:stretch>
        </p:blipFill>
        <p:spPr>
          <a:xfrm>
            <a:off x="2111653" y="1735170"/>
            <a:ext cx="7968692" cy="459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24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6E6B-3F16-5A2C-9EA2-EDF8ECD0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B5BB8-0B55-ACFC-C2C0-0CE5E4100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1BF0E5-838E-1AB7-23E5-3A97C8205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FC4815-71A9-78E8-B8B2-3F5D5E26F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694879" y="-2667001"/>
            <a:ext cx="6802241" cy="121920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D61F4B-DD56-311C-B059-90CB63DB4AC7}"/>
              </a:ext>
            </a:extLst>
          </p:cNvPr>
          <p:cNvSpPr txBox="1"/>
          <p:nvPr/>
        </p:nvSpPr>
        <p:spPr>
          <a:xfrm>
            <a:off x="663937" y="955159"/>
            <a:ext cx="1117901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‚In-Christus-</a:t>
            </a:r>
            <a:r>
              <a:rPr kumimoji="0" lang="de-D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Geschaffensein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‘ VS. ‚In-die-Liebe-zwischen-Vater-und-Sohn-</a:t>
            </a:r>
            <a:r>
              <a:rPr kumimoji="0" lang="de-D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Hineingenommensein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‘: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Erstere Formulierung tendiert eher zu einem </a:t>
            </a:r>
            <a:r>
              <a:rPr kumimoji="0" lang="de-DE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intra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personalen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letztere einem </a:t>
            </a:r>
            <a:r>
              <a:rPr kumimoji="0" lang="de-DE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inter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personalen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Modell.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Im ersten Fall wird suggeriert,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die ganze Schöpfung sei bleibend ‚im Logos‘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der selbst wiederum nur ein Vollzugsmoment des einen göttlichen Wesens ist.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Im zweiten Fall entsteht der Eindruck, die Schöpfung sei gar nicht ‚direkt‘ ‚im‘ Logos, sondern eben 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nur innerhalb jenes </a:t>
            </a:r>
            <a:r>
              <a:rPr kumimoji="0" lang="de-DE" sz="24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vinculum</a:t>
            </a:r>
            <a:r>
              <a:rPr kumimoji="0" lang="de-DE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24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amoris</a:t>
            </a: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das zwischen Vater und Sohn besteht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gh Tower Text" panose="02040502050506030303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207A63-D665-9A5D-379F-47F1CCFD8C56}"/>
              </a:ext>
            </a:extLst>
          </p:cNvPr>
          <p:cNvSpPr txBox="1"/>
          <p:nvPr/>
        </p:nvSpPr>
        <p:spPr>
          <a:xfrm>
            <a:off x="663936" y="313511"/>
            <a:ext cx="549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Das systematische Kernproblem …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B9CA4CB-3B48-E7BF-BC3F-8CF0317E2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-818" r="22531" b="27519"/>
          <a:stretch>
            <a:fillRect/>
          </a:stretch>
        </p:blipFill>
        <p:spPr bwMode="auto">
          <a:xfrm>
            <a:off x="2250611" y="2120685"/>
            <a:ext cx="1855589" cy="2017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4894056-06C8-F551-76B8-2FB175DC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08" y="2120685"/>
            <a:ext cx="2704749" cy="2028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209689B-A465-996F-B0D8-12647C4F4D73}"/>
              </a:ext>
            </a:extLst>
          </p:cNvPr>
          <p:cNvSpPr txBox="1"/>
          <p:nvPr/>
        </p:nvSpPr>
        <p:spPr>
          <a:xfrm>
            <a:off x="5476683" y="2344405"/>
            <a:ext cx="907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93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1B618-9406-5E22-A01A-DC76FA3D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66119-C76B-499A-DAA5-AC62EFBC6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DFFC3D-F5D7-1B9B-F164-CEA149A41D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A7D9BB-B2AB-2301-D590-2AD385C9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6"/>
          <a:stretch/>
        </p:blipFill>
        <p:spPr>
          <a:xfrm rot="16200000">
            <a:off x="2731826" y="-2731828"/>
            <a:ext cx="6728348" cy="12192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869599-25E7-1540-69E2-CDFC5AF0E536}"/>
              </a:ext>
            </a:extLst>
          </p:cNvPr>
          <p:cNvSpPr txBox="1"/>
          <p:nvPr/>
        </p:nvSpPr>
        <p:spPr>
          <a:xfrm>
            <a:off x="273799" y="1062250"/>
            <a:ext cx="1151559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Durch Knauers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Schwanken zwischen einer intra- und einer interpersonalen Auffassung der Trinität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kommt es zur </a:t>
            </a:r>
            <a:r>
              <a:rPr kumimoji="0" lang="de-DE" sz="2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Unklarheit in der Bestimmung des ‚Umfangs‘ der Inkarnation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Die Tendenz zur interpersonalen Modellierung führt zu einer Position, die die Inkarnation im Singular denken und eigentlich </a:t>
            </a:r>
            <a:r>
              <a:rPr kumimoji="0" lang="de-DE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nur von der Person Jesu Christi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aussagen möchte.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4BFD88-0C37-F98C-C2CF-8FDB82239F94}"/>
              </a:ext>
            </a:extLst>
          </p:cNvPr>
          <p:cNvSpPr txBox="1"/>
          <p:nvPr/>
        </p:nvSpPr>
        <p:spPr>
          <a:xfrm>
            <a:off x="273799" y="278439"/>
            <a:ext cx="549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gh Tower Text" panose="02040502050506030303" pitchFamily="18" charset="77"/>
                <a:ea typeface="+mn-ea"/>
                <a:cs typeface="+mn-cs"/>
              </a:rPr>
              <a:t>Das systematische Kernproblem …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66D28E4-9032-60F4-65E2-6CB11582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24" y="2845912"/>
            <a:ext cx="12491448" cy="416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3216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Breitbild</PresentationFormat>
  <Paragraphs>68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ADLaM Display</vt:lpstr>
      <vt:lpstr>Aptos</vt:lpstr>
      <vt:lpstr>Aptos Display</vt:lpstr>
      <vt:lpstr>Arial</vt:lpstr>
      <vt:lpstr>Calibri</vt:lpstr>
      <vt:lpstr>Castellar</vt:lpstr>
      <vt:lpstr>Courier New</vt:lpstr>
      <vt:lpstr>High Tower Text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Kaminski Frederic-Joachim</dc:creator>
  <cp:lastModifiedBy>Kaminski Frederic-Joachim</cp:lastModifiedBy>
  <cp:revision>1</cp:revision>
  <dcterms:created xsi:type="dcterms:W3CDTF">2026-03-17T13:33:20Z</dcterms:created>
  <dcterms:modified xsi:type="dcterms:W3CDTF">2026-03-17T13:34:40Z</dcterms:modified>
</cp:coreProperties>
</file>