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6"/>
  </p:notesMasterIdLst>
  <p:sldIdLst>
    <p:sldId id="260" r:id="rId2"/>
    <p:sldId id="2147376553" r:id="rId3"/>
    <p:sldId id="419" r:id="rId4"/>
    <p:sldId id="2147376554" r:id="rId5"/>
    <p:sldId id="502" r:id="rId6"/>
    <p:sldId id="1014" r:id="rId7"/>
    <p:sldId id="973" r:id="rId8"/>
    <p:sldId id="420" r:id="rId9"/>
    <p:sldId id="512" r:id="rId10"/>
    <p:sldId id="513" r:id="rId11"/>
    <p:sldId id="514" r:id="rId12"/>
    <p:sldId id="515" r:id="rId13"/>
    <p:sldId id="968" r:id="rId14"/>
    <p:sldId id="1016" r:id="rId15"/>
    <p:sldId id="422" r:id="rId16"/>
    <p:sldId id="997" r:id="rId17"/>
    <p:sldId id="998" r:id="rId18"/>
    <p:sldId id="1012" r:id="rId19"/>
    <p:sldId id="999" r:id="rId20"/>
    <p:sldId id="1006" r:id="rId21"/>
    <p:sldId id="1000" r:id="rId22"/>
    <p:sldId id="1001" r:id="rId23"/>
    <p:sldId id="1002" r:id="rId24"/>
    <p:sldId id="1003" r:id="rId25"/>
    <p:sldId id="1004" r:id="rId26"/>
    <p:sldId id="1005" r:id="rId27"/>
    <p:sldId id="1008" r:id="rId28"/>
    <p:sldId id="1019" r:id="rId29"/>
    <p:sldId id="424" r:id="rId30"/>
    <p:sldId id="423" r:id="rId31"/>
    <p:sldId id="912" r:id="rId32"/>
    <p:sldId id="550" r:id="rId33"/>
    <p:sldId id="937" r:id="rId34"/>
    <p:sldId id="956" r:id="rId35"/>
    <p:sldId id="518" r:id="rId36"/>
    <p:sldId id="359" r:id="rId37"/>
    <p:sldId id="2147376549" r:id="rId38"/>
    <p:sldId id="2147376551" r:id="rId39"/>
    <p:sldId id="936" r:id="rId40"/>
    <p:sldId id="2147376543" r:id="rId41"/>
    <p:sldId id="967" r:id="rId42"/>
    <p:sldId id="281" r:id="rId43"/>
    <p:sldId id="307" r:id="rId44"/>
    <p:sldId id="269" r:id="rId45"/>
    <p:sldId id="306" r:id="rId46"/>
    <p:sldId id="262" r:id="rId47"/>
    <p:sldId id="328" r:id="rId48"/>
    <p:sldId id="2147376546" r:id="rId49"/>
    <p:sldId id="375" r:id="rId50"/>
    <p:sldId id="382" r:id="rId51"/>
    <p:sldId id="414" r:id="rId52"/>
    <p:sldId id="2147376552" r:id="rId53"/>
    <p:sldId id="2147376545" r:id="rId54"/>
    <p:sldId id="1017" r:id="rId55"/>
  </p:sldIdLst>
  <p:sldSz cx="9144000" cy="6858000" type="screen4x3"/>
  <p:notesSz cx="6858000" cy="9144000"/>
  <p:defaultTextStyle>
    <a:defPPr>
      <a:defRPr lang="de-DE"/>
    </a:defPPr>
    <a:lvl1pPr algn="l" rtl="0" fontAlgn="base">
      <a:spcBef>
        <a:spcPct val="0"/>
      </a:spcBef>
      <a:spcAft>
        <a:spcPct val="0"/>
      </a:spcAft>
      <a:defRPr sz="2400" i="1" kern="1200">
        <a:solidFill>
          <a:schemeClr val="tx1"/>
        </a:solidFill>
        <a:latin typeface="Arial" charset="0"/>
        <a:ea typeface="ＭＳ Ｐゴシック" charset="-128"/>
        <a:cs typeface="+mn-cs"/>
      </a:defRPr>
    </a:lvl1pPr>
    <a:lvl2pPr marL="457200" algn="l" rtl="0" fontAlgn="base">
      <a:spcBef>
        <a:spcPct val="0"/>
      </a:spcBef>
      <a:spcAft>
        <a:spcPct val="0"/>
      </a:spcAft>
      <a:defRPr sz="2400" i="1" kern="1200">
        <a:solidFill>
          <a:schemeClr val="tx1"/>
        </a:solidFill>
        <a:latin typeface="Arial" charset="0"/>
        <a:ea typeface="ＭＳ Ｐゴシック" charset="-128"/>
        <a:cs typeface="+mn-cs"/>
      </a:defRPr>
    </a:lvl2pPr>
    <a:lvl3pPr marL="914400" algn="l" rtl="0" fontAlgn="base">
      <a:spcBef>
        <a:spcPct val="0"/>
      </a:spcBef>
      <a:spcAft>
        <a:spcPct val="0"/>
      </a:spcAft>
      <a:defRPr sz="2400" i="1" kern="1200">
        <a:solidFill>
          <a:schemeClr val="tx1"/>
        </a:solidFill>
        <a:latin typeface="Arial" charset="0"/>
        <a:ea typeface="ＭＳ Ｐゴシック" charset="-128"/>
        <a:cs typeface="+mn-cs"/>
      </a:defRPr>
    </a:lvl3pPr>
    <a:lvl4pPr marL="1371600" algn="l" rtl="0" fontAlgn="base">
      <a:spcBef>
        <a:spcPct val="0"/>
      </a:spcBef>
      <a:spcAft>
        <a:spcPct val="0"/>
      </a:spcAft>
      <a:defRPr sz="2400" i="1" kern="1200">
        <a:solidFill>
          <a:schemeClr val="tx1"/>
        </a:solidFill>
        <a:latin typeface="Arial" charset="0"/>
        <a:ea typeface="ＭＳ Ｐゴシック" charset="-128"/>
        <a:cs typeface="+mn-cs"/>
      </a:defRPr>
    </a:lvl4pPr>
    <a:lvl5pPr marL="1828800" algn="l" rtl="0" fontAlgn="base">
      <a:spcBef>
        <a:spcPct val="0"/>
      </a:spcBef>
      <a:spcAft>
        <a:spcPct val="0"/>
      </a:spcAft>
      <a:defRPr sz="2400" i="1" kern="1200">
        <a:solidFill>
          <a:schemeClr val="tx1"/>
        </a:solidFill>
        <a:latin typeface="Arial" charset="0"/>
        <a:ea typeface="ＭＳ Ｐゴシック" charset="-128"/>
        <a:cs typeface="+mn-cs"/>
      </a:defRPr>
    </a:lvl5pPr>
    <a:lvl6pPr marL="2286000" algn="l" defTabSz="914400" rtl="0" eaLnBrk="1" latinLnBrk="0" hangingPunct="1">
      <a:defRPr sz="2400" i="1" kern="1200">
        <a:solidFill>
          <a:schemeClr val="tx1"/>
        </a:solidFill>
        <a:latin typeface="Arial" charset="0"/>
        <a:ea typeface="ＭＳ Ｐゴシック" charset="-128"/>
        <a:cs typeface="+mn-cs"/>
      </a:defRPr>
    </a:lvl6pPr>
    <a:lvl7pPr marL="2743200" algn="l" defTabSz="914400" rtl="0" eaLnBrk="1" latinLnBrk="0" hangingPunct="1">
      <a:defRPr sz="2400" i="1" kern="1200">
        <a:solidFill>
          <a:schemeClr val="tx1"/>
        </a:solidFill>
        <a:latin typeface="Arial" charset="0"/>
        <a:ea typeface="ＭＳ Ｐゴシック" charset="-128"/>
        <a:cs typeface="+mn-cs"/>
      </a:defRPr>
    </a:lvl7pPr>
    <a:lvl8pPr marL="3200400" algn="l" defTabSz="914400" rtl="0" eaLnBrk="1" latinLnBrk="0" hangingPunct="1">
      <a:defRPr sz="2400" i="1" kern="1200">
        <a:solidFill>
          <a:schemeClr val="tx1"/>
        </a:solidFill>
        <a:latin typeface="Arial" charset="0"/>
        <a:ea typeface="ＭＳ Ｐゴシック" charset="-128"/>
        <a:cs typeface="+mn-cs"/>
      </a:defRPr>
    </a:lvl8pPr>
    <a:lvl9pPr marL="3657600" algn="l" defTabSz="914400" rtl="0" eaLnBrk="1" latinLnBrk="0" hangingPunct="1">
      <a:defRPr sz="2400" i="1"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4229"/>
    <a:srgbClr val="8D4D2F"/>
    <a:srgbClr val="FFF974"/>
    <a:srgbClr val="FFE369"/>
    <a:srgbClr val="00FF7D"/>
    <a:srgbClr val="3A1BFF"/>
    <a:srgbClr val="FFEE28"/>
    <a:srgbClr val="FF7B38"/>
    <a:srgbClr val="BCFFF3"/>
    <a:srgbClr val="45F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201"/>
    <p:restoredTop sz="86445"/>
  </p:normalViewPr>
  <p:slideViewPr>
    <p:cSldViewPr>
      <p:cViewPr varScale="1">
        <p:scale>
          <a:sx n="106" d="100"/>
          <a:sy n="106" d="100"/>
        </p:scale>
        <p:origin x="1362" y="102"/>
      </p:cViewPr>
      <p:guideLst>
        <p:guide orient="horz" pos="2160"/>
        <p:guide pos="2880"/>
      </p:guideLst>
    </p:cSldViewPr>
  </p:slideViewPr>
  <p:outlineViewPr>
    <p:cViewPr>
      <p:scale>
        <a:sx n="33" d="100"/>
        <a:sy n="33" d="100"/>
      </p:scale>
      <p:origin x="0" y="-198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6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i="0">
                <a:latin typeface="Arial" charset="0"/>
                <a:ea typeface="ＭＳ Ｐゴシック" charset="-128"/>
                <a:cs typeface="ＭＳ Ｐゴシック" charset="-128"/>
              </a:defRPr>
            </a:lvl1pPr>
          </a:lstStyle>
          <a:p>
            <a:pPr>
              <a:defRPr/>
            </a:pPr>
            <a:endParaRPr lang="de-DE"/>
          </a:p>
        </p:txBody>
      </p:sp>
      <p:sp>
        <p:nvSpPr>
          <p:cNvPr id="14643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i="0">
                <a:latin typeface="Arial" charset="0"/>
                <a:ea typeface="ＭＳ Ｐゴシック" charset="-128"/>
                <a:cs typeface="ＭＳ Ｐゴシック" charset="-128"/>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4643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x-none"/>
              <a:t>Mastertextformat bearbeiten</a:t>
            </a:r>
          </a:p>
          <a:p>
            <a:pPr lvl="1"/>
            <a:r>
              <a:rPr lang="de-DE" altLang="x-none"/>
              <a:t>Zweite Ebene</a:t>
            </a:r>
          </a:p>
          <a:p>
            <a:pPr lvl="2"/>
            <a:r>
              <a:rPr lang="de-DE" altLang="x-none"/>
              <a:t>Dritte Ebene</a:t>
            </a:r>
          </a:p>
          <a:p>
            <a:pPr lvl="3"/>
            <a:r>
              <a:rPr lang="de-DE" altLang="x-none"/>
              <a:t>Vierte Ebene</a:t>
            </a:r>
          </a:p>
          <a:p>
            <a:pPr lvl="4"/>
            <a:r>
              <a:rPr lang="de-DE" altLang="x-none"/>
              <a:t>Fünfte Ebene</a:t>
            </a:r>
          </a:p>
        </p:txBody>
      </p:sp>
      <p:sp>
        <p:nvSpPr>
          <p:cNvPr id="14643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i="0">
                <a:latin typeface="Arial" charset="0"/>
                <a:ea typeface="ＭＳ Ｐゴシック" charset="-128"/>
                <a:cs typeface="ＭＳ Ｐゴシック" charset="-128"/>
              </a:defRPr>
            </a:lvl1pPr>
          </a:lstStyle>
          <a:p>
            <a:pPr>
              <a:defRPr/>
            </a:pPr>
            <a:endParaRPr lang="de-DE"/>
          </a:p>
        </p:txBody>
      </p:sp>
      <p:sp>
        <p:nvSpPr>
          <p:cNvPr id="14643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i="0"/>
            </a:lvl1pPr>
          </a:lstStyle>
          <a:p>
            <a:fld id="{94DE9DC9-0377-894C-8B30-5A0C638080A6}" type="slidenum">
              <a:rPr lang="de-DE" altLang="x-none"/>
              <a:pPr/>
              <a:t>‹Nr.›</a:t>
            </a:fld>
            <a:endParaRPr lang="de-DE" altLang="x-non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fld id="{EB08B73B-B42B-C14F-9847-A4424349DD98}" type="slidenum">
              <a:rPr lang="de-DE" altLang="x-none" sz="1200" i="0"/>
              <a:pPr/>
              <a:t>3</a:t>
            </a:fld>
            <a:endParaRPr lang="de-DE" altLang="x-none" sz="1200" i="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r>
              <a:rPr lang="de-CH" altLang="x-none" dirty="0"/>
              <a:t>Niklaus: Intro bis Folie 5</a:t>
            </a:r>
          </a:p>
          <a:p>
            <a:pPr eaLnBrk="1" hangingPunct="1"/>
            <a:endParaRPr lang="de-CH" altLang="x-none" dirty="0"/>
          </a:p>
          <a:p>
            <a:pPr eaLnBrk="1" hangingPunct="1"/>
            <a:r>
              <a:rPr lang="de-CH" altLang="x-none" dirty="0"/>
              <a:t>Was feiert die franziskanische Schweiz am 4. Oktober? </a:t>
            </a:r>
          </a:p>
          <a:p>
            <a:pPr eaLnBrk="1" hangingPunct="1"/>
            <a:r>
              <a:rPr lang="de-CH" altLang="x-none" dirty="0"/>
              <a:t>Nicht das Sterben, sondern die Vollendung, die Franz von Assisi erreicht.</a:t>
            </a:r>
          </a:p>
          <a:p>
            <a:pPr eaLnBrk="1" hangingPunct="1"/>
            <a:r>
              <a:rPr lang="de-CH" altLang="x-none" dirty="0"/>
              <a:t>Das Wort Vollendung spricht von Fülle, die sich am Ende zeigt!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E53B3-EC81-EF0F-16C4-B6EA5F9F15FD}"/>
            </a:ext>
          </a:extLst>
        </p:cNvPr>
        <p:cNvGrpSpPr/>
        <p:nvPr/>
      </p:nvGrpSpPr>
      <p:grpSpPr>
        <a:xfrm>
          <a:off x="0" y="0"/>
          <a:ext cx="0" cy="0"/>
          <a:chOff x="0" y="0"/>
          <a:chExt cx="0" cy="0"/>
        </a:xfrm>
      </p:grpSpPr>
      <p:sp>
        <p:nvSpPr>
          <p:cNvPr id="27649" name="Rectangle 7">
            <a:extLst>
              <a:ext uri="{FF2B5EF4-FFF2-40B4-BE49-F238E27FC236}">
                <a16:creationId xmlns:a16="http://schemas.microsoft.com/office/drawing/2014/main" id="{C23DA944-C8D4-43AF-8BE8-C8E9AC9E2F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fld id="{EB08B73B-B42B-C14F-9847-A4424349DD98}" type="slidenum">
              <a:rPr lang="de-DE" altLang="x-none" sz="1200" i="0"/>
              <a:pPr/>
              <a:t>4</a:t>
            </a:fld>
            <a:endParaRPr lang="de-DE" altLang="x-none" sz="1200" i="0"/>
          </a:p>
        </p:txBody>
      </p:sp>
      <p:sp>
        <p:nvSpPr>
          <p:cNvPr id="27650" name="Rectangle 2">
            <a:extLst>
              <a:ext uri="{FF2B5EF4-FFF2-40B4-BE49-F238E27FC236}">
                <a16:creationId xmlns:a16="http://schemas.microsoft.com/office/drawing/2014/main" id="{F8687DE1-CDAA-5223-AADE-E3562C9C882B}"/>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2CBAB18B-DEFF-F478-A065-394DDDA5AC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de-CH" altLang="x-none" dirty="0"/>
              <a:t>Niklaus: Intro bis Folie 5</a:t>
            </a:r>
          </a:p>
          <a:p>
            <a:pPr eaLnBrk="1" hangingPunct="1"/>
            <a:endParaRPr lang="de-CH" altLang="x-none" dirty="0"/>
          </a:p>
          <a:p>
            <a:pPr eaLnBrk="1" hangingPunct="1"/>
            <a:r>
              <a:rPr lang="de-CH" altLang="x-none" dirty="0"/>
              <a:t>Was feiert die franziskanische Schweiz am 4. Oktober? </a:t>
            </a:r>
          </a:p>
          <a:p>
            <a:pPr eaLnBrk="1" hangingPunct="1"/>
            <a:r>
              <a:rPr lang="de-CH" altLang="x-none" dirty="0"/>
              <a:t>Nicht das Sterben, sondern die Vollendung, die Franz von Assisi erreicht.</a:t>
            </a:r>
          </a:p>
          <a:p>
            <a:pPr eaLnBrk="1" hangingPunct="1"/>
            <a:r>
              <a:rPr lang="de-CH" altLang="x-none" dirty="0"/>
              <a:t>Das Wort Vollendung spricht von Fülle, die sich am Ende zeigt!</a:t>
            </a:r>
          </a:p>
        </p:txBody>
      </p:sp>
    </p:spTree>
    <p:extLst>
      <p:ext uri="{BB962C8B-B14F-4D97-AF65-F5344CB8AC3E}">
        <p14:creationId xmlns:p14="http://schemas.microsoft.com/office/powerpoint/2010/main" val="2407608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NK:</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5</a:t>
            </a:fld>
            <a:endParaRPr lang="de-DE" altLang="x-none"/>
          </a:p>
        </p:txBody>
      </p:sp>
    </p:spTree>
    <p:extLst>
      <p:ext uri="{BB962C8B-B14F-4D97-AF65-F5344CB8AC3E}">
        <p14:creationId xmlns:p14="http://schemas.microsoft.com/office/powerpoint/2010/main" val="3655573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6</a:t>
            </a:fld>
            <a:endParaRPr lang="de-DE" altLang="x-none"/>
          </a:p>
        </p:txBody>
      </p:sp>
    </p:spTree>
    <p:extLst>
      <p:ext uri="{BB962C8B-B14F-4D97-AF65-F5344CB8AC3E}">
        <p14:creationId xmlns:p14="http://schemas.microsoft.com/office/powerpoint/2010/main" val="2436594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fld id="{4E4F7C8F-CFAF-E942-902B-A45D4624B73F}" type="slidenum">
              <a:rPr lang="de-DE" altLang="x-none" sz="1200" i="0"/>
              <a:pPr/>
              <a:t>7</a:t>
            </a:fld>
            <a:endParaRPr lang="de-DE" altLang="x-none" sz="1200" i="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de-CH" noProof="1"/>
              <a:t>Eine Ikonentafel bringt einen Heiligen in Dialog mit der Betrachterin – wir lassen uns auch persönlich ansprechen?</a:t>
            </a:r>
          </a:p>
        </p:txBody>
      </p:sp>
    </p:spTree>
    <p:extLst>
      <p:ext uri="{BB962C8B-B14F-4D97-AF65-F5344CB8AC3E}">
        <p14:creationId xmlns:p14="http://schemas.microsoft.com/office/powerpoint/2010/main" val="2972045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Nadia übernimmt danach den linken Streifen!</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8</a:t>
            </a:fld>
            <a:endParaRPr lang="de-DE" altLang="x-none"/>
          </a:p>
        </p:txBody>
      </p:sp>
    </p:spTree>
    <p:extLst>
      <p:ext uri="{BB962C8B-B14F-4D97-AF65-F5344CB8AC3E}">
        <p14:creationId xmlns:p14="http://schemas.microsoft.com/office/powerpoint/2010/main" val="3115807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Nadia – jeweils eine Schweigeminute zu den Impulsfragen</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9</a:t>
            </a:fld>
            <a:endParaRPr lang="de-DE" altLang="x-none"/>
          </a:p>
        </p:txBody>
      </p:sp>
    </p:spTree>
    <p:extLst>
      <p:ext uri="{BB962C8B-B14F-4D97-AF65-F5344CB8AC3E}">
        <p14:creationId xmlns:p14="http://schemas.microsoft.com/office/powerpoint/2010/main" val="3975937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10</a:t>
            </a:fld>
            <a:endParaRPr lang="de-DE" altLang="x-none"/>
          </a:p>
        </p:txBody>
      </p:sp>
    </p:spTree>
    <p:extLst>
      <p:ext uri="{BB962C8B-B14F-4D97-AF65-F5344CB8AC3E}">
        <p14:creationId xmlns:p14="http://schemas.microsoft.com/office/powerpoint/2010/main" val="438722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11</a:t>
            </a:fld>
            <a:endParaRPr lang="de-DE" altLang="x-none"/>
          </a:p>
        </p:txBody>
      </p:sp>
    </p:spTree>
    <p:extLst>
      <p:ext uri="{BB962C8B-B14F-4D97-AF65-F5344CB8AC3E}">
        <p14:creationId xmlns:p14="http://schemas.microsoft.com/office/powerpoint/2010/main" val="1569637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12</a:t>
            </a:fld>
            <a:endParaRPr lang="de-DE" altLang="x-none"/>
          </a:p>
        </p:txBody>
      </p:sp>
    </p:spTree>
    <p:extLst>
      <p:ext uri="{BB962C8B-B14F-4D97-AF65-F5344CB8AC3E}">
        <p14:creationId xmlns:p14="http://schemas.microsoft.com/office/powerpoint/2010/main" val="94023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Niklaus übernimmt die Zusammenschau</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14</a:t>
            </a:fld>
            <a:endParaRPr lang="de-DE" altLang="x-none"/>
          </a:p>
        </p:txBody>
      </p:sp>
    </p:spTree>
    <p:extLst>
      <p:ext uri="{BB962C8B-B14F-4D97-AF65-F5344CB8AC3E}">
        <p14:creationId xmlns:p14="http://schemas.microsoft.com/office/powerpoint/2010/main" val="2728910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Nadia blickt auf das Finale – drei Szenen</a:t>
            </a:r>
          </a:p>
          <a:p>
            <a:r>
              <a:rPr lang="de-DE" dirty="0"/>
              <a:t>Werbespot Workshop und Buch</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15</a:t>
            </a:fld>
            <a:endParaRPr lang="de-DE" altLang="x-none"/>
          </a:p>
        </p:txBody>
      </p:sp>
    </p:spTree>
    <p:extLst>
      <p:ext uri="{BB962C8B-B14F-4D97-AF65-F5344CB8AC3E}">
        <p14:creationId xmlns:p14="http://schemas.microsoft.com/office/powerpoint/2010/main" val="862402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Niklaus übernimmt die 3 Folien zum Crescendo</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16</a:t>
            </a:fld>
            <a:endParaRPr lang="de-DE" altLang="x-none"/>
          </a:p>
        </p:txBody>
      </p:sp>
    </p:spTree>
    <p:extLst>
      <p:ext uri="{BB962C8B-B14F-4D97-AF65-F5344CB8AC3E}">
        <p14:creationId xmlns:p14="http://schemas.microsoft.com/office/powerpoint/2010/main" val="2454565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18</a:t>
            </a:fld>
            <a:endParaRPr lang="de-DE" altLang="x-none"/>
          </a:p>
        </p:txBody>
      </p:sp>
    </p:spTree>
    <p:extLst>
      <p:ext uri="{BB962C8B-B14F-4D97-AF65-F5344CB8AC3E}">
        <p14:creationId xmlns:p14="http://schemas.microsoft.com/office/powerpoint/2010/main" val="3495663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Nadia übernimmt den Start in den Teil 2</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19</a:t>
            </a:fld>
            <a:endParaRPr lang="de-DE" altLang="x-none"/>
          </a:p>
        </p:txBody>
      </p:sp>
    </p:spTree>
    <p:extLst>
      <p:ext uri="{BB962C8B-B14F-4D97-AF65-F5344CB8AC3E}">
        <p14:creationId xmlns:p14="http://schemas.microsoft.com/office/powerpoint/2010/main" val="1664337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Nadia</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20</a:t>
            </a:fld>
            <a:endParaRPr lang="de-DE" altLang="x-none"/>
          </a:p>
        </p:txBody>
      </p:sp>
    </p:spTree>
    <p:extLst>
      <p:ext uri="{BB962C8B-B14F-4D97-AF65-F5344CB8AC3E}">
        <p14:creationId xmlns:p14="http://schemas.microsoft.com/office/powerpoint/2010/main" val="38972491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Niklaus lässt Quellen aufscheinen und liest einzelne Puzzleteile</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21</a:t>
            </a:fld>
            <a:endParaRPr lang="de-DE" altLang="x-none"/>
          </a:p>
        </p:txBody>
      </p:sp>
    </p:spTree>
    <p:extLst>
      <p:ext uri="{BB962C8B-B14F-4D97-AF65-F5344CB8AC3E}">
        <p14:creationId xmlns:p14="http://schemas.microsoft.com/office/powerpoint/2010/main" val="1007687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Celano spricht vom Sonnengesang! JA zum </a:t>
            </a:r>
            <a:r>
              <a:rPr lang="de-DE" dirty="0" err="1"/>
              <a:t>Geschaffensein</a:t>
            </a:r>
            <a:r>
              <a:rPr lang="de-DE" dirty="0"/>
              <a:t>!</a:t>
            </a:r>
          </a:p>
          <a:p>
            <a:r>
              <a:rPr lang="de-DE" dirty="0"/>
              <a:t>JA zur Endlichkeit: - Vorlesen: letzter Satz („willkommen“) – kulturgeschichtlich revolutionär</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22</a:t>
            </a:fld>
            <a:endParaRPr lang="de-DE" altLang="x-none"/>
          </a:p>
        </p:txBody>
      </p:sp>
    </p:spTree>
    <p:extLst>
      <p:ext uri="{BB962C8B-B14F-4D97-AF65-F5344CB8AC3E}">
        <p14:creationId xmlns:p14="http://schemas.microsoft.com/office/powerpoint/2010/main" val="38750110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Brüder trauern – Franz ist österlich gestimmt, feiert, tröstet, freut sich!</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23</a:t>
            </a:fld>
            <a:endParaRPr lang="de-DE" altLang="x-none"/>
          </a:p>
        </p:txBody>
      </p:sp>
    </p:spTree>
    <p:extLst>
      <p:ext uri="{BB962C8B-B14F-4D97-AF65-F5344CB8AC3E}">
        <p14:creationId xmlns:p14="http://schemas.microsoft.com/office/powerpoint/2010/main" val="1546908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Franz ermuntert den Arzt! Zitat zur Pforte!</a:t>
            </a:r>
          </a:p>
          <a:p>
            <a:r>
              <a:rPr lang="de-DE" dirty="0"/>
              <a:t>Das leibliche Wohl gehört dazu!</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25</a:t>
            </a:fld>
            <a:endParaRPr lang="de-DE" altLang="x-none"/>
          </a:p>
        </p:txBody>
      </p:sp>
    </p:spTree>
    <p:extLst>
      <p:ext uri="{BB962C8B-B14F-4D97-AF65-F5344CB8AC3E}">
        <p14:creationId xmlns:p14="http://schemas.microsoft.com/office/powerpoint/2010/main" val="3178709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Eine Meile! Kein Stress! Zeit lassen!</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26</a:t>
            </a:fld>
            <a:endParaRPr lang="de-DE" altLang="x-none"/>
          </a:p>
        </p:txBody>
      </p:sp>
    </p:spTree>
    <p:extLst>
      <p:ext uri="{BB962C8B-B14F-4D97-AF65-F5344CB8AC3E}">
        <p14:creationId xmlns:p14="http://schemas.microsoft.com/office/powerpoint/2010/main" val="4211654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Nadia: einladende Fragen an uns selbst!</a:t>
            </a:r>
          </a:p>
        </p:txBody>
      </p:sp>
      <p:sp>
        <p:nvSpPr>
          <p:cNvPr id="4" name="Foliennummernplatzhalter 3"/>
          <p:cNvSpPr>
            <a:spLocks noGrp="1"/>
          </p:cNvSpPr>
          <p:nvPr>
            <p:ph type="sldNum" sz="quarter" idx="5"/>
          </p:nvPr>
        </p:nvSpPr>
        <p:spPr/>
        <p:txBody>
          <a:bodyPr/>
          <a:lstStyle/>
          <a:p>
            <a:fld id="{94DE9DC9-0377-894C-8B30-5A0C638080A6}" type="slidenum">
              <a:rPr lang="de-DE" altLang="x-none" smtClean="0"/>
              <a:pPr/>
              <a:t>27</a:t>
            </a:fld>
            <a:endParaRPr lang="de-DE" altLang="x-none"/>
          </a:p>
        </p:txBody>
      </p:sp>
    </p:spTree>
    <p:extLst>
      <p:ext uri="{BB962C8B-B14F-4D97-AF65-F5344CB8AC3E}">
        <p14:creationId xmlns:p14="http://schemas.microsoft.com/office/powerpoint/2010/main" val="846173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32B4F39B-840B-3E47-A1C7-F8BAD558E3D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A756D67-56AE-1F42-93B3-A88C3156FE45}" type="slidenum">
              <a:rPr lang="de-DE" altLang="de-DE" smtClean="0"/>
              <a:pPr>
                <a:spcBef>
                  <a:spcPct val="0"/>
                </a:spcBef>
              </a:pPr>
              <a:t>29</a:t>
            </a:fld>
            <a:endParaRPr lang="de-DE" altLang="de-DE"/>
          </a:p>
        </p:txBody>
      </p:sp>
      <p:sp>
        <p:nvSpPr>
          <p:cNvPr id="82946" name="Rectangle 2">
            <a:extLst>
              <a:ext uri="{FF2B5EF4-FFF2-40B4-BE49-F238E27FC236}">
                <a16:creationId xmlns:a16="http://schemas.microsoft.com/office/drawing/2014/main" id="{2EDED3A2-ACBB-7747-810A-62071ACBDFA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a:extLst>
              <a:ext uri="{FF2B5EF4-FFF2-40B4-BE49-F238E27FC236}">
                <a16:creationId xmlns:a16="http://schemas.microsoft.com/office/drawing/2014/main" id="{7B54665A-C3B6-BC4C-ABB9-EC8FBACB9C1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F2B66C0C-874E-B54B-82F2-43FB6996AC2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CCD4988-ED41-0F40-A991-FC933E4E3A6D}" type="slidenum">
              <a:rPr lang="de-DE" altLang="de-DE" smtClean="0"/>
              <a:pPr>
                <a:spcBef>
                  <a:spcPct val="0"/>
                </a:spcBef>
              </a:pPr>
              <a:t>30</a:t>
            </a:fld>
            <a:endParaRPr lang="de-DE" altLang="de-DE"/>
          </a:p>
        </p:txBody>
      </p:sp>
      <p:sp>
        <p:nvSpPr>
          <p:cNvPr id="84994" name="Rectangle 2">
            <a:extLst>
              <a:ext uri="{FF2B5EF4-FFF2-40B4-BE49-F238E27FC236}">
                <a16:creationId xmlns:a16="http://schemas.microsoft.com/office/drawing/2014/main" id="{C6D4BCA8-71F5-5848-AF46-5B516BC51269}"/>
              </a:ext>
            </a:extLst>
          </p:cNvPr>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4995" name="Rectangle 3">
            <a:extLst>
              <a:ext uri="{FF2B5EF4-FFF2-40B4-BE49-F238E27FC236}">
                <a16:creationId xmlns:a16="http://schemas.microsoft.com/office/drawing/2014/main" id="{85DF1100-C8F6-6C4F-98E2-491CF210E043}"/>
              </a:ext>
            </a:extLst>
          </p:cNvPr>
          <p:cNvSpPr>
            <a:spLocks noGrp="1" noChangeArrowheads="1"/>
          </p:cNvSpPr>
          <p:nvPr>
            <p:ph type="body" idx="1"/>
          </p:nvPr>
        </p:nvSpPr>
        <p:spPr bwMode="auto">
          <a:solidFill>
            <a:srgbClr val="FFFFFF"/>
          </a:solidFill>
          <a:ln>
            <a:solidFill>
              <a:srgbClr val="000000"/>
            </a:solidFill>
            <a:miter lim="800000"/>
            <a:headEnd/>
            <a:tailEnd/>
          </a:ln>
        </p:spPr>
        <p:txBody>
          <a:bodyPr/>
          <a:lstStyle/>
          <a:p>
            <a:pPr eaLnBrk="1" hangingPunct="1"/>
            <a:endParaRPr lang="de-CH" altLang="de-DE">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DB79FDD9-023F-0148-ABDA-761D3597D8B1}" type="slidenum">
              <a:rPr lang="de-CH" altLang="de-DE" smtClean="0"/>
              <a:pPr>
                <a:defRPr/>
              </a:pPr>
              <a:t>31</a:t>
            </a:fld>
            <a:endParaRPr lang="de-CH" altLang="de-DE"/>
          </a:p>
        </p:txBody>
      </p:sp>
    </p:spTree>
    <p:extLst>
      <p:ext uri="{BB962C8B-B14F-4D97-AF65-F5344CB8AC3E}">
        <p14:creationId xmlns:p14="http://schemas.microsoft.com/office/powerpoint/2010/main" val="9775413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659B4D85-8852-4744-8BEB-2B0C2181875A}" type="slidenum">
              <a:rPr lang="de-CH" altLang="de-DE" smtClean="0"/>
              <a:pPr/>
              <a:t>35</a:t>
            </a:fld>
            <a:endParaRPr lang="de-CH" altLang="de-DE"/>
          </a:p>
        </p:txBody>
      </p:sp>
    </p:spTree>
    <p:extLst>
      <p:ext uri="{BB962C8B-B14F-4D97-AF65-F5344CB8AC3E}">
        <p14:creationId xmlns:p14="http://schemas.microsoft.com/office/powerpoint/2010/main" val="18046446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a:ln/>
        </p:spPr>
      </p:sp>
      <p:sp>
        <p:nvSpPr>
          <p:cNvPr id="21506"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CH" altLang="de-DE"/>
          </a:p>
        </p:txBody>
      </p:sp>
      <p:sp>
        <p:nvSpPr>
          <p:cNvPr id="21507"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FFBD69F-7316-0F4C-9CC7-81BA5CBFF224}" type="slidenum">
              <a:rPr lang="de-DE" altLang="de-DE" sz="1200"/>
              <a:pPr/>
              <a:t>36</a:t>
            </a:fld>
            <a:endParaRPr lang="de-DE" altLang="de-DE" sz="1200"/>
          </a:p>
        </p:txBody>
      </p:sp>
    </p:spTree>
    <p:extLst>
      <p:ext uri="{BB962C8B-B14F-4D97-AF65-F5344CB8AC3E}">
        <p14:creationId xmlns:p14="http://schemas.microsoft.com/office/powerpoint/2010/main" val="31140413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59B4D85-8852-4744-8BEB-2B0C2181875A}" type="slidenum">
              <a:rPr lang="de-CH" altLang="de-DE" smtClean="0"/>
              <a:pPr/>
              <a:t>37</a:t>
            </a:fld>
            <a:endParaRPr lang="de-CH" altLang="de-DE"/>
          </a:p>
        </p:txBody>
      </p:sp>
    </p:spTree>
    <p:extLst>
      <p:ext uri="{BB962C8B-B14F-4D97-AF65-F5344CB8AC3E}">
        <p14:creationId xmlns:p14="http://schemas.microsoft.com/office/powerpoint/2010/main" val="30471936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DE27FC5-58D2-5248-B7E4-219D05B1FFFB}" type="slidenum">
              <a:rPr lang="de-DE" altLang="de-DE" smtClean="0"/>
              <a:pPr/>
              <a:t>39</a:t>
            </a:fld>
            <a:endParaRPr lang="de-DE" altLang="de-DE"/>
          </a:p>
        </p:txBody>
      </p:sp>
    </p:spTree>
    <p:extLst>
      <p:ext uri="{BB962C8B-B14F-4D97-AF65-F5344CB8AC3E}">
        <p14:creationId xmlns:p14="http://schemas.microsoft.com/office/powerpoint/2010/main" val="2328291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B3108D8-8273-E94A-9270-CEC1F11A306C}" type="slidenum">
              <a:rPr lang="de-DE" smtClean="0"/>
              <a:t>44</a:t>
            </a:fld>
            <a:endParaRPr lang="de-DE"/>
          </a:p>
        </p:txBody>
      </p:sp>
    </p:spTree>
    <p:extLst>
      <p:ext uri="{BB962C8B-B14F-4D97-AF65-F5344CB8AC3E}">
        <p14:creationId xmlns:p14="http://schemas.microsoft.com/office/powerpoint/2010/main" val="4245244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B3108D8-8273-E94A-9270-CEC1F11A306C}" type="slidenum">
              <a:rPr lang="de-DE" smtClean="0"/>
              <a:t>45</a:t>
            </a:fld>
            <a:endParaRPr lang="de-DE"/>
          </a:p>
        </p:txBody>
      </p:sp>
    </p:spTree>
    <p:extLst>
      <p:ext uri="{BB962C8B-B14F-4D97-AF65-F5344CB8AC3E}">
        <p14:creationId xmlns:p14="http://schemas.microsoft.com/office/powerpoint/2010/main" val="38600142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FC523514-6B16-AA48-9C30-55E362E280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CC71B0B-825E-184A-8CCF-C0A4A088FAB7}" type="slidenum">
              <a:rPr lang="de-DE" altLang="de-DE" sz="1200"/>
              <a:pPr/>
              <a:t>47</a:t>
            </a:fld>
            <a:endParaRPr lang="de-DE" altLang="de-DE" sz="1200"/>
          </a:p>
        </p:txBody>
      </p:sp>
      <p:sp>
        <p:nvSpPr>
          <p:cNvPr id="82947" name="Rectangle 2">
            <a:extLst>
              <a:ext uri="{FF2B5EF4-FFF2-40B4-BE49-F238E27FC236}">
                <a16:creationId xmlns:a16="http://schemas.microsoft.com/office/drawing/2014/main" id="{01058E60-AA53-9645-B734-2D26C9E4CE6E}"/>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0E0135F5-D049-2144-B087-E795201999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070399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78CB7-7DC0-3CED-8513-F27A7543926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D2C8C6D-A558-FFD1-4A00-F32077F9C5A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7C2A1EC-C81C-55C9-704D-195E068446E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B7654A6C-E806-6C22-714B-08D1D5B5BF10}"/>
              </a:ext>
            </a:extLst>
          </p:cNvPr>
          <p:cNvSpPr>
            <a:spLocks noGrp="1"/>
          </p:cNvSpPr>
          <p:nvPr>
            <p:ph type="sldNum" sz="quarter" idx="5"/>
          </p:nvPr>
        </p:nvSpPr>
        <p:spPr/>
        <p:txBody>
          <a:bodyPr/>
          <a:lstStyle/>
          <a:p>
            <a:fld id="{659B4D85-8852-4744-8BEB-2B0C2181875A}" type="slidenum">
              <a:rPr lang="de-CH" altLang="de-DE" smtClean="0"/>
              <a:pPr/>
              <a:t>53</a:t>
            </a:fld>
            <a:endParaRPr lang="de-CH" altLang="de-DE"/>
          </a:p>
        </p:txBody>
      </p:sp>
    </p:spTree>
    <p:extLst>
      <p:ext uri="{BB962C8B-B14F-4D97-AF65-F5344CB8AC3E}">
        <p14:creationId xmlns:p14="http://schemas.microsoft.com/office/powerpoint/2010/main" val="4253954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CH"/>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CH"/>
              <a:t>Master-Untertitelformat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27555AF3-736D-E44B-84A0-9FA4AC86A816}" type="slidenum">
              <a:rPr lang="de-DE" altLang="x-none"/>
              <a:pPr/>
              <a:t>‹Nr.›</a:t>
            </a:fld>
            <a:endParaRPr lang="de-DE" altLang="x-none"/>
          </a:p>
        </p:txBody>
      </p:sp>
    </p:spTree>
    <p:extLst>
      <p:ext uri="{BB962C8B-B14F-4D97-AF65-F5344CB8AC3E}">
        <p14:creationId xmlns:p14="http://schemas.microsoft.com/office/powerpoint/2010/main" val="202683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p>
        </p:txBody>
      </p:sp>
      <p:sp>
        <p:nvSpPr>
          <p:cNvPr id="3" name="Inhaltsplatzhalter 2"/>
          <p:cNvSpPr>
            <a:spLocks noGrp="1"/>
          </p:cNvSpPr>
          <p:nvPr>
            <p:ph idx="1"/>
          </p:nvPr>
        </p:nvSpPr>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7B18D343-7404-0F42-B33D-EF9CDBECE80C}" type="slidenum">
              <a:rPr lang="de-DE" altLang="x-none"/>
              <a:pPr/>
              <a:t>‹Nr.›</a:t>
            </a:fld>
            <a:endParaRPr lang="de-DE" altLang="x-none"/>
          </a:p>
        </p:txBody>
      </p:sp>
    </p:spTree>
    <p:extLst>
      <p:ext uri="{BB962C8B-B14F-4D97-AF65-F5344CB8AC3E}">
        <p14:creationId xmlns:p14="http://schemas.microsoft.com/office/powerpoint/2010/main" val="597108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CH"/>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CH"/>
              <a:t>Mastertextformat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21DE0B60-B4FA-1E4B-B700-A903FDB8FB6B}" type="slidenum">
              <a:rPr lang="de-DE" altLang="x-none"/>
              <a:pPr/>
              <a:t>‹Nr.›</a:t>
            </a:fld>
            <a:endParaRPr lang="de-DE" altLang="x-none"/>
          </a:p>
        </p:txBody>
      </p:sp>
    </p:spTree>
    <p:extLst>
      <p:ext uri="{BB962C8B-B14F-4D97-AF65-F5344CB8AC3E}">
        <p14:creationId xmlns:p14="http://schemas.microsoft.com/office/powerpoint/2010/main" val="414317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p>
        </p:txBody>
      </p:sp>
      <p:sp>
        <p:nvSpPr>
          <p:cNvPr id="3" name="Inhaltsplatzhalt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Inhaltsplatzhalt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fld id="{4561CF96-D283-4E47-8CC1-33D85F95F6F3}" type="slidenum">
              <a:rPr lang="de-DE" altLang="x-none"/>
              <a:pPr/>
              <a:t>‹Nr.›</a:t>
            </a:fld>
            <a:endParaRPr lang="de-DE" altLang="x-none"/>
          </a:p>
        </p:txBody>
      </p:sp>
    </p:spTree>
    <p:extLst>
      <p:ext uri="{BB962C8B-B14F-4D97-AF65-F5344CB8AC3E}">
        <p14:creationId xmlns:p14="http://schemas.microsoft.com/office/powerpoint/2010/main" val="1291432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CH"/>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fld id="{AB6A3E8E-9027-3947-9530-01535916EAC4}" type="slidenum">
              <a:rPr lang="de-DE" altLang="x-none"/>
              <a:pPr/>
              <a:t>‹Nr.›</a:t>
            </a:fld>
            <a:endParaRPr lang="de-DE" altLang="x-none"/>
          </a:p>
        </p:txBody>
      </p:sp>
    </p:spTree>
    <p:extLst>
      <p:ext uri="{BB962C8B-B14F-4D97-AF65-F5344CB8AC3E}">
        <p14:creationId xmlns:p14="http://schemas.microsoft.com/office/powerpoint/2010/main" val="483597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fld id="{4BAE945C-9B4E-B244-85FB-AF3B60790727}" type="slidenum">
              <a:rPr lang="de-DE" altLang="x-none"/>
              <a:pPr/>
              <a:t>‹Nr.›</a:t>
            </a:fld>
            <a:endParaRPr lang="de-DE" altLang="x-none"/>
          </a:p>
        </p:txBody>
      </p:sp>
    </p:spTree>
    <p:extLst>
      <p:ext uri="{BB962C8B-B14F-4D97-AF65-F5344CB8AC3E}">
        <p14:creationId xmlns:p14="http://schemas.microsoft.com/office/powerpoint/2010/main" val="1738356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fld id="{F28CD109-FE1E-8A49-AAEA-54D654BF4737}" type="slidenum">
              <a:rPr lang="de-DE" altLang="x-none"/>
              <a:pPr/>
              <a:t>‹Nr.›</a:t>
            </a:fld>
            <a:endParaRPr lang="de-DE" altLang="x-none"/>
          </a:p>
        </p:txBody>
      </p:sp>
    </p:spTree>
    <p:extLst>
      <p:ext uri="{BB962C8B-B14F-4D97-AF65-F5344CB8AC3E}">
        <p14:creationId xmlns:p14="http://schemas.microsoft.com/office/powerpoint/2010/main" val="38627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CH"/>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fld id="{7C26ECC8-D1B8-E348-A2D6-46D548F7C5EB}" type="slidenum">
              <a:rPr lang="de-DE" altLang="x-none"/>
              <a:pPr/>
              <a:t>‹Nr.›</a:t>
            </a:fld>
            <a:endParaRPr lang="de-DE" altLang="x-none"/>
          </a:p>
        </p:txBody>
      </p:sp>
    </p:spTree>
    <p:extLst>
      <p:ext uri="{BB962C8B-B14F-4D97-AF65-F5344CB8AC3E}">
        <p14:creationId xmlns:p14="http://schemas.microsoft.com/office/powerpoint/2010/main" val="673642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CH"/>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fld id="{72453EA1-9C2E-E047-8D5C-5CCBD4256BD0}" type="slidenum">
              <a:rPr lang="de-DE" altLang="x-none"/>
              <a:pPr/>
              <a:t>‹Nr.›</a:t>
            </a:fld>
            <a:endParaRPr lang="de-DE" altLang="x-none"/>
          </a:p>
        </p:txBody>
      </p:sp>
    </p:spTree>
    <p:extLst>
      <p:ext uri="{BB962C8B-B14F-4D97-AF65-F5344CB8AC3E}">
        <p14:creationId xmlns:p14="http://schemas.microsoft.com/office/powerpoint/2010/main" val="36818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p>
        </p:txBody>
      </p:sp>
      <p:sp>
        <p:nvSpPr>
          <p:cNvPr id="3" name="Vertikaler Textplatzhalter 2"/>
          <p:cNvSpPr>
            <a:spLocks noGrp="1"/>
          </p:cNvSpPr>
          <p:nvPr>
            <p:ph type="body" orient="vert" idx="1"/>
          </p:nvPr>
        </p:nvSpPr>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6D24533E-2239-9A45-9891-DA3176A975C0}" type="slidenum">
              <a:rPr lang="de-DE" altLang="x-none"/>
              <a:pPr/>
              <a:t>‹Nr.›</a:t>
            </a:fld>
            <a:endParaRPr lang="de-DE" altLang="x-none"/>
          </a:p>
        </p:txBody>
      </p:sp>
    </p:spTree>
    <p:extLst>
      <p:ext uri="{BB962C8B-B14F-4D97-AF65-F5344CB8AC3E}">
        <p14:creationId xmlns:p14="http://schemas.microsoft.com/office/powerpoint/2010/main" val="1117343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CH"/>
              <a:t>Mastertitelformat bearbeiten</a:t>
            </a:r>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8CFCAE68-43AB-FF4A-B3A2-38C9AF54E9EE}" type="slidenum">
              <a:rPr lang="de-DE" altLang="x-none"/>
              <a:pPr/>
              <a:t>‹Nr.›</a:t>
            </a:fld>
            <a:endParaRPr lang="de-DE" altLang="x-none"/>
          </a:p>
        </p:txBody>
      </p:sp>
    </p:spTree>
    <p:extLst>
      <p:ext uri="{BB962C8B-B14F-4D97-AF65-F5344CB8AC3E}">
        <p14:creationId xmlns:p14="http://schemas.microsoft.com/office/powerpoint/2010/main" val="1601128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85800" y="609600"/>
            <a:ext cx="7772400" cy="5486400"/>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fld id="{8259B6C0-4006-6B4C-987B-8BAD54ABF6F2}" type="slidenum">
              <a:rPr lang="de-DE" altLang="x-none"/>
              <a:pPr/>
              <a:t>‹Nr.›</a:t>
            </a:fld>
            <a:endParaRPr lang="de-DE" altLang="x-none"/>
          </a:p>
        </p:txBody>
      </p:sp>
    </p:spTree>
    <p:extLst>
      <p:ext uri="{BB962C8B-B14F-4D97-AF65-F5344CB8AC3E}">
        <p14:creationId xmlns:p14="http://schemas.microsoft.com/office/powerpoint/2010/main" val="40765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de-DE" altLang="x-none"/>
              <a:t>Mastertitelformat bearbeiten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DE" altLang="x-none"/>
              <a:t>Mastertextformat bearbeiten</a:t>
            </a:r>
          </a:p>
          <a:p>
            <a:pPr lvl="1"/>
            <a:r>
              <a:rPr lang="de-DE" altLang="x-none"/>
              <a:t>Zweite Ebene</a:t>
            </a:r>
          </a:p>
          <a:p>
            <a:pPr lvl="2"/>
            <a:r>
              <a:rPr lang="de-DE" altLang="x-none"/>
              <a:t>Dritte Ebene</a:t>
            </a:r>
          </a:p>
          <a:p>
            <a:pPr lvl="3"/>
            <a:r>
              <a:rPr lang="de-DE" altLang="x-none"/>
              <a:t>Vierte Ebene</a:t>
            </a:r>
          </a:p>
          <a:p>
            <a:pPr lvl="4"/>
            <a:r>
              <a:rPr lang="de-DE" altLang="x-none"/>
              <a:t>Fünfte Ebene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i="0">
                <a:latin typeface="Arial" charset="0"/>
                <a:ea typeface="ＭＳ Ｐゴシック" charset="-128"/>
                <a:cs typeface="ＭＳ Ｐゴシック" charset="-128"/>
              </a:defRPr>
            </a:lvl1pPr>
          </a:lstStyle>
          <a:p>
            <a:pPr>
              <a:defRPr/>
            </a:pPr>
            <a:endParaRPr lang="de-DE"/>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i="0">
                <a:latin typeface="Arial" charset="0"/>
                <a:ea typeface="ＭＳ Ｐゴシック" charset="-128"/>
                <a:cs typeface="ＭＳ Ｐゴシック" charset="-128"/>
              </a:defRPr>
            </a:lvl1pPr>
          </a:lstStyle>
          <a:p>
            <a:pPr>
              <a:defRPr/>
            </a:pPr>
            <a:endParaRPr lang="de-DE"/>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i="0"/>
            </a:lvl1pPr>
          </a:lstStyle>
          <a:p>
            <a:fld id="{EF7E4969-C7B0-AA41-84A7-212DAAAA602B}" type="slidenum">
              <a:rPr lang="de-DE" altLang="x-none"/>
              <a:pPr/>
              <a:t>‹Nr.›</a:t>
            </a:fld>
            <a:endParaRPr lang="de-DE" altLang="x-non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31.jpe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51.jpeg"/></Relationships>
</file>

<file path=ppt/slides/_rels/slide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94229"/>
        </a:solidFill>
        <a:effectLst/>
      </p:bgPr>
    </p:bg>
    <p:spTree>
      <p:nvGrpSpPr>
        <p:cNvPr id="1" name=""/>
        <p:cNvGrpSpPr/>
        <p:nvPr/>
      </p:nvGrpSpPr>
      <p:grpSpPr>
        <a:xfrm>
          <a:off x="0" y="0"/>
          <a:ext cx="0" cy="0"/>
          <a:chOff x="0" y="0"/>
          <a:chExt cx="0" cy="0"/>
        </a:xfrm>
      </p:grpSpPr>
      <p:sp>
        <p:nvSpPr>
          <p:cNvPr id="4" name="Textfeld 3"/>
          <p:cNvSpPr txBox="1"/>
          <p:nvPr/>
        </p:nvSpPr>
        <p:spPr>
          <a:xfrm>
            <a:off x="4606280" y="760050"/>
            <a:ext cx="4502727" cy="5078313"/>
          </a:xfrm>
          <a:prstGeom prst="rect">
            <a:avLst/>
          </a:prstGeom>
          <a:noFill/>
        </p:spPr>
        <p:txBody>
          <a:bodyPr wrap="square" rtlCol="0">
            <a:spAutoFit/>
          </a:bodyPr>
          <a:lstStyle/>
          <a:p>
            <a:pPr lvl="0" algn="ctr"/>
            <a:endParaRPr lang="de-DE" sz="3300" b="1" dirty="0">
              <a:solidFill>
                <a:prstClr val="black"/>
              </a:solidFill>
            </a:endParaRPr>
          </a:p>
          <a:p>
            <a:pPr lvl="0" algn="ctr"/>
            <a:endParaRPr lang="de-DE" sz="3300" b="1" dirty="0">
              <a:solidFill>
                <a:prstClr val="black"/>
              </a:solidFill>
            </a:endParaRPr>
          </a:p>
          <a:p>
            <a:pPr lvl="0" algn="ctr"/>
            <a:r>
              <a:rPr lang="de-DE" sz="3000" b="1" dirty="0">
                <a:solidFill>
                  <a:srgbClr val="FFFFFF"/>
                </a:solidFill>
              </a:rPr>
              <a:t>DIE ZUVERSICHT DES</a:t>
            </a:r>
          </a:p>
          <a:p>
            <a:pPr lvl="0" algn="ctr"/>
            <a:r>
              <a:rPr lang="de-DE" sz="3000" b="1" dirty="0">
                <a:solidFill>
                  <a:srgbClr val="FFFFFF"/>
                </a:solidFill>
              </a:rPr>
              <a:t>HL. FRANZ VON ASSISI</a:t>
            </a:r>
          </a:p>
          <a:p>
            <a:pPr lvl="0" algn="ctr"/>
            <a:endParaRPr lang="de-DE" sz="1800" b="1" dirty="0">
              <a:solidFill>
                <a:srgbClr val="FFFFFF"/>
              </a:solidFill>
            </a:endParaRPr>
          </a:p>
          <a:p>
            <a:pPr lvl="0" algn="ctr"/>
            <a:endParaRPr lang="de-DE" sz="1800" b="1" dirty="0">
              <a:solidFill>
                <a:srgbClr val="FFFFFF"/>
              </a:solidFill>
            </a:endParaRPr>
          </a:p>
          <a:p>
            <a:pPr lvl="0" algn="ctr"/>
            <a:r>
              <a:rPr lang="de-DE" sz="1800" b="1" dirty="0">
                <a:solidFill>
                  <a:srgbClr val="FFFFFF"/>
                </a:solidFill>
              </a:rPr>
              <a:t>800 Jahre Vollendung des Poverello</a:t>
            </a:r>
          </a:p>
          <a:p>
            <a:pPr lvl="0" algn="ctr"/>
            <a:endParaRPr lang="de-DE" sz="1800" b="1" dirty="0">
              <a:solidFill>
                <a:srgbClr val="FFFFFF"/>
              </a:solidFill>
            </a:endParaRPr>
          </a:p>
          <a:p>
            <a:pPr lvl="0" algn="ctr"/>
            <a:r>
              <a:rPr lang="de-DE" sz="1800" b="1" dirty="0">
                <a:solidFill>
                  <a:srgbClr val="FFFFFF"/>
                </a:solidFill>
              </a:rPr>
              <a:t>Grußwort von </a:t>
            </a:r>
          </a:p>
          <a:p>
            <a:pPr lvl="0" algn="ctr"/>
            <a:r>
              <a:rPr lang="de-DE" sz="1800" b="1" dirty="0">
                <a:solidFill>
                  <a:srgbClr val="FFFFFF"/>
                </a:solidFill>
              </a:rPr>
              <a:t>Bischof Dr. Bertram Meier</a:t>
            </a:r>
          </a:p>
          <a:p>
            <a:pPr lvl="0" algn="ctr"/>
            <a:endParaRPr lang="de-DE" sz="1800" b="1" dirty="0">
              <a:solidFill>
                <a:srgbClr val="FFFFFF"/>
              </a:solidFill>
              <a:latin typeface="Arial Narrow" panose="020B0606020202030204" pitchFamily="34" charset="0"/>
            </a:endParaRPr>
          </a:p>
          <a:p>
            <a:pPr lvl="0" algn="ctr"/>
            <a:endParaRPr lang="de-DE" sz="1800" b="1" dirty="0">
              <a:solidFill>
                <a:srgbClr val="FFFFFF"/>
              </a:solidFill>
              <a:latin typeface="Arial Narrow" panose="020B0606020202030204" pitchFamily="34" charset="0"/>
            </a:endParaRPr>
          </a:p>
          <a:p>
            <a:pPr lvl="0"/>
            <a:r>
              <a:rPr lang="de-DE" sz="1800" b="1" dirty="0">
                <a:solidFill>
                  <a:srgbClr val="FFFFFF"/>
                </a:solidFill>
                <a:latin typeface="Arial Narrow" panose="020B0606020202030204" pitchFamily="34" charset="0"/>
              </a:rPr>
              <a:t>Referent: 		Br. Dr. Niklaus Kuster</a:t>
            </a:r>
          </a:p>
          <a:p>
            <a:pPr lvl="0"/>
            <a:endParaRPr lang="de-DE" sz="1800" b="1" dirty="0">
              <a:solidFill>
                <a:srgbClr val="FFFFFF"/>
              </a:solidFill>
              <a:latin typeface="Arial Narrow" panose="020B0606020202030204" pitchFamily="34" charset="0"/>
            </a:endParaRPr>
          </a:p>
          <a:p>
            <a:pPr lvl="0"/>
            <a:r>
              <a:rPr lang="de-DE" sz="1800" b="1" dirty="0">
                <a:solidFill>
                  <a:srgbClr val="FFFFFF"/>
                </a:solidFill>
                <a:latin typeface="Arial Narrow" panose="020B0606020202030204" pitchFamily="34" charset="0"/>
              </a:rPr>
              <a:t>Moderation: 	Frederic-J. Kaminski</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9595" y="188640"/>
            <a:ext cx="1773382" cy="945737"/>
          </a:xfrm>
          <a:prstGeom prst="rect">
            <a:avLst/>
          </a:prstGeom>
        </p:spPr>
      </p:pic>
      <p:pic>
        <p:nvPicPr>
          <p:cNvPr id="3" name="Grafik 2">
            <a:extLst>
              <a:ext uri="{FF2B5EF4-FFF2-40B4-BE49-F238E27FC236}">
                <a16:creationId xmlns:a16="http://schemas.microsoft.com/office/drawing/2014/main" id="{B69AF5EC-1DC1-853D-E188-2A81F3838A39}"/>
              </a:ext>
            </a:extLst>
          </p:cNvPr>
          <p:cNvPicPr>
            <a:picLocks noChangeAspect="1"/>
          </p:cNvPicPr>
          <p:nvPr/>
        </p:nvPicPr>
        <p:blipFill>
          <a:blip r:embed="rId3"/>
          <a:stretch>
            <a:fillRect/>
          </a:stretch>
        </p:blipFill>
        <p:spPr>
          <a:xfrm>
            <a:off x="0" y="0"/>
            <a:ext cx="4554568" cy="6858000"/>
          </a:xfrm>
          <a:prstGeom prst="rect">
            <a:avLst/>
          </a:prstGeom>
        </p:spPr>
      </p:pic>
    </p:spTree>
    <p:extLst>
      <p:ext uri="{BB962C8B-B14F-4D97-AF65-F5344CB8AC3E}">
        <p14:creationId xmlns:p14="http://schemas.microsoft.com/office/powerpoint/2010/main" val="4191400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5">
            <a:extLst>
              <a:ext uri="{FF2B5EF4-FFF2-40B4-BE49-F238E27FC236}">
                <a16:creationId xmlns:a16="http://schemas.microsoft.com/office/drawing/2014/main" id="{29FCC091-078B-CD25-5074-355DF5197A2E}"/>
              </a:ext>
            </a:extLst>
          </p:cNvPr>
          <p:cNvGrpSpPr>
            <a:grpSpLocks/>
          </p:cNvGrpSpPr>
          <p:nvPr/>
        </p:nvGrpSpPr>
        <p:grpSpPr bwMode="auto">
          <a:xfrm>
            <a:off x="5062959" y="152400"/>
            <a:ext cx="4114800" cy="6553200"/>
            <a:chOff x="3648" y="0"/>
            <a:chExt cx="2112" cy="3504"/>
          </a:xfrm>
        </p:grpSpPr>
        <p:pic>
          <p:nvPicPr>
            <p:cNvPr id="8" name="Picture 10" descr="BardiTafel_AKG_2-R43-F1-1260-1">
              <a:extLst>
                <a:ext uri="{FF2B5EF4-FFF2-40B4-BE49-F238E27FC236}">
                  <a16:creationId xmlns:a16="http://schemas.microsoft.com/office/drawing/2014/main" id="{6E687075-A300-EF62-04AD-420CD24855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6" y="48"/>
              <a:ext cx="1935" cy="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23">
              <a:extLst>
                <a:ext uri="{FF2B5EF4-FFF2-40B4-BE49-F238E27FC236}">
                  <a16:creationId xmlns:a16="http://schemas.microsoft.com/office/drawing/2014/main" id="{31D65162-1FBB-12D0-A806-3C9D98ADF029}"/>
                </a:ext>
              </a:extLst>
            </p:cNvPr>
            <p:cNvSpPr>
              <a:spLocks noChangeArrowheads="1"/>
            </p:cNvSpPr>
            <p:nvPr/>
          </p:nvSpPr>
          <p:spPr bwMode="auto">
            <a:xfrm flipV="1">
              <a:off x="3648" y="0"/>
              <a:ext cx="1104" cy="528"/>
            </a:xfrm>
            <a:prstGeom prst="triangle">
              <a:avLst>
                <a:gd name="adj" fmla="val 1782"/>
              </a:avLst>
            </a:prstGeom>
            <a:solidFill>
              <a:schemeClr val="tx1"/>
            </a:solidFill>
            <a:ln w="9525">
              <a:solidFill>
                <a:schemeClr val="tx1"/>
              </a:solidFill>
              <a:miter lim="800000"/>
              <a:headEnd/>
              <a:tailEnd/>
            </a:ln>
          </p:spPr>
          <p:txBody>
            <a:bodyPr wrap="none" anchor="ct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endParaRPr lang="de-CH" altLang="x-none"/>
            </a:p>
          </p:txBody>
        </p:sp>
        <p:sp>
          <p:nvSpPr>
            <p:cNvPr id="10" name="AutoShape 24">
              <a:extLst>
                <a:ext uri="{FF2B5EF4-FFF2-40B4-BE49-F238E27FC236}">
                  <a16:creationId xmlns:a16="http://schemas.microsoft.com/office/drawing/2014/main" id="{D6CA5820-FEFA-CF58-355D-6DF6269C90B4}"/>
                </a:ext>
              </a:extLst>
            </p:cNvPr>
            <p:cNvSpPr>
              <a:spLocks noChangeArrowheads="1"/>
            </p:cNvSpPr>
            <p:nvPr/>
          </p:nvSpPr>
          <p:spPr bwMode="auto">
            <a:xfrm flipH="1" flipV="1">
              <a:off x="4560" y="0"/>
              <a:ext cx="1200" cy="528"/>
            </a:xfrm>
            <a:prstGeom prst="triangle">
              <a:avLst>
                <a:gd name="adj" fmla="val 1782"/>
              </a:avLst>
            </a:prstGeom>
            <a:solidFill>
              <a:schemeClr val="tx1"/>
            </a:solidFill>
            <a:ln w="9525">
              <a:solidFill>
                <a:schemeClr val="tx1"/>
              </a:solidFill>
              <a:miter lim="800000"/>
              <a:headEnd/>
              <a:tailEnd/>
            </a:ln>
          </p:spPr>
          <p:txBody>
            <a:bodyPr wrap="none" anchor="ct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endParaRPr lang="de-CH" altLang="x-none"/>
            </a:p>
          </p:txBody>
        </p:sp>
      </p:grpSp>
      <p:pic>
        <p:nvPicPr>
          <p:cNvPr id="3" name="Grafik 2">
            <a:extLst>
              <a:ext uri="{FF2B5EF4-FFF2-40B4-BE49-F238E27FC236}">
                <a16:creationId xmlns:a16="http://schemas.microsoft.com/office/drawing/2014/main" id="{098B4EAA-24AC-99FF-BE60-4349C05639D2}"/>
              </a:ext>
            </a:extLst>
          </p:cNvPr>
          <p:cNvPicPr>
            <a:picLocks noChangeAspect="1"/>
          </p:cNvPicPr>
          <p:nvPr/>
        </p:nvPicPr>
        <p:blipFill>
          <a:blip r:embed="rId3"/>
          <a:stretch>
            <a:fillRect/>
          </a:stretch>
        </p:blipFill>
        <p:spPr>
          <a:xfrm>
            <a:off x="21303" y="0"/>
            <a:ext cx="4565788" cy="6858000"/>
          </a:xfrm>
          <a:prstGeom prst="rect">
            <a:avLst/>
          </a:prstGeom>
        </p:spPr>
      </p:pic>
    </p:spTree>
    <p:extLst>
      <p:ext uri="{BB962C8B-B14F-4D97-AF65-F5344CB8AC3E}">
        <p14:creationId xmlns:p14="http://schemas.microsoft.com/office/powerpoint/2010/main" val="118938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6625" name="Group 25"/>
          <p:cNvGrpSpPr>
            <a:grpSpLocks/>
          </p:cNvGrpSpPr>
          <p:nvPr/>
        </p:nvGrpSpPr>
        <p:grpSpPr bwMode="auto">
          <a:xfrm>
            <a:off x="180109" y="76200"/>
            <a:ext cx="4114800" cy="6553200"/>
            <a:chOff x="3584" y="0"/>
            <a:chExt cx="2112" cy="3504"/>
          </a:xfrm>
        </p:grpSpPr>
        <p:pic>
          <p:nvPicPr>
            <p:cNvPr id="26627" name="Picture 10" descr="BardiTafel_AKG_2-R43-F1-126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1" y="48"/>
              <a:ext cx="1935" cy="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AutoShape 23"/>
            <p:cNvSpPr>
              <a:spLocks noChangeArrowheads="1"/>
            </p:cNvSpPr>
            <p:nvPr/>
          </p:nvSpPr>
          <p:spPr bwMode="auto">
            <a:xfrm flipV="1">
              <a:off x="3584" y="0"/>
              <a:ext cx="1104" cy="528"/>
            </a:xfrm>
            <a:prstGeom prst="triangle">
              <a:avLst>
                <a:gd name="adj" fmla="val 1782"/>
              </a:avLst>
            </a:prstGeom>
            <a:solidFill>
              <a:schemeClr val="tx1"/>
            </a:solidFill>
            <a:ln w="9525">
              <a:solidFill>
                <a:schemeClr val="tx1"/>
              </a:solidFill>
              <a:miter lim="800000"/>
              <a:headEnd/>
              <a:tailEnd/>
            </a:ln>
          </p:spPr>
          <p:txBody>
            <a:bodyPr wrap="none" anchor="ct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endParaRPr lang="de-CH" altLang="x-none"/>
            </a:p>
          </p:txBody>
        </p:sp>
        <p:sp>
          <p:nvSpPr>
            <p:cNvPr id="26629" name="AutoShape 24"/>
            <p:cNvSpPr>
              <a:spLocks noChangeArrowheads="1"/>
            </p:cNvSpPr>
            <p:nvPr/>
          </p:nvSpPr>
          <p:spPr bwMode="auto">
            <a:xfrm flipH="1" flipV="1">
              <a:off x="4496" y="0"/>
              <a:ext cx="1200" cy="528"/>
            </a:xfrm>
            <a:prstGeom prst="triangle">
              <a:avLst>
                <a:gd name="adj" fmla="val 1782"/>
              </a:avLst>
            </a:prstGeom>
            <a:solidFill>
              <a:schemeClr val="tx1"/>
            </a:solidFill>
            <a:ln w="9525">
              <a:solidFill>
                <a:schemeClr val="tx1"/>
              </a:solidFill>
              <a:miter lim="800000"/>
              <a:headEnd/>
              <a:tailEnd/>
            </a:ln>
          </p:spPr>
          <p:txBody>
            <a:bodyPr wrap="none" anchor="ct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endParaRPr lang="de-CH" altLang="x-none"/>
            </a:p>
          </p:txBody>
        </p:sp>
      </p:grpSp>
      <p:sp>
        <p:nvSpPr>
          <p:cNvPr id="26626" name="Textfeld 8"/>
          <p:cNvSpPr txBox="1">
            <a:spLocks noChangeArrowheads="1"/>
          </p:cNvSpPr>
          <p:nvPr/>
        </p:nvSpPr>
        <p:spPr bwMode="auto">
          <a:xfrm>
            <a:off x="4572000" y="-99392"/>
            <a:ext cx="3072123" cy="7663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endParaRPr lang="de-CH" altLang="x-none" sz="2800" dirty="0">
              <a:solidFill>
                <a:srgbClr val="FFFF00"/>
              </a:solidFill>
            </a:endParaRPr>
          </a:p>
          <a:p>
            <a:r>
              <a:rPr lang="de-CH" altLang="x-none" sz="3400" b="1" i="0" dirty="0">
                <a:solidFill>
                  <a:schemeClr val="bg1"/>
                </a:solidFill>
                <a:latin typeface="Calibri" panose="020F0502020204030204" pitchFamily="34" charset="0"/>
                <a:cs typeface="Calibri" panose="020F0502020204030204" pitchFamily="34" charset="0"/>
              </a:rPr>
              <a:t>Franz von Assisi</a:t>
            </a:r>
          </a:p>
          <a:p>
            <a:endParaRPr lang="de-CH" altLang="x-none" sz="2800" dirty="0">
              <a:solidFill>
                <a:srgbClr val="FFFF00"/>
              </a:solidFill>
              <a:latin typeface="Calibri" panose="020F0502020204030204" pitchFamily="34" charset="0"/>
              <a:cs typeface="Calibri" panose="020F0502020204030204" pitchFamily="34" charset="0"/>
            </a:endParaRPr>
          </a:p>
          <a:p>
            <a:r>
              <a:rPr lang="de-CH" altLang="x-none" sz="3200" b="1" i="0" dirty="0">
                <a:solidFill>
                  <a:srgbClr val="FFFF00"/>
                </a:solidFill>
                <a:latin typeface="Calibri" panose="020F0502020204030204" pitchFamily="34" charset="0"/>
                <a:cs typeface="Calibri" panose="020F0502020204030204" pitchFamily="34" charset="0"/>
              </a:rPr>
              <a:t>Ein Leben</a:t>
            </a:r>
          </a:p>
          <a:p>
            <a:r>
              <a:rPr lang="de-CH" altLang="x-none" sz="3200" b="1" i="0" dirty="0">
                <a:solidFill>
                  <a:srgbClr val="FFFF00"/>
                </a:solidFill>
                <a:latin typeface="Calibri" panose="020F0502020204030204" pitchFamily="34" charset="0"/>
                <a:cs typeface="Calibri" panose="020F0502020204030204" pitchFamily="34" charset="0"/>
              </a:rPr>
              <a:t>voll-endet</a:t>
            </a:r>
          </a:p>
          <a:p>
            <a:r>
              <a:rPr lang="de-CH" altLang="x-none" sz="3200" b="1" i="0" dirty="0">
                <a:solidFill>
                  <a:srgbClr val="FFFF00"/>
                </a:solidFill>
                <a:latin typeface="Calibri" panose="020F0502020204030204" pitchFamily="34" charset="0"/>
                <a:cs typeface="Calibri" panose="020F0502020204030204" pitchFamily="34" charset="0"/>
              </a:rPr>
              <a:t>sich in Fülle</a:t>
            </a:r>
            <a:endParaRPr lang="de-CH" altLang="x-none" sz="3200" b="1" i="0" dirty="0">
              <a:solidFill>
                <a:schemeClr val="bg1"/>
              </a:solidFill>
              <a:latin typeface="Calibri" panose="020F0502020204030204" pitchFamily="34" charset="0"/>
              <a:cs typeface="Calibri" panose="020F0502020204030204" pitchFamily="34" charset="0"/>
            </a:endParaRPr>
          </a:p>
          <a:p>
            <a:endParaRPr lang="de-CH" altLang="x-none" sz="2600" dirty="0">
              <a:solidFill>
                <a:schemeClr val="bg1"/>
              </a:solidFill>
              <a:latin typeface="Calibri" panose="020F0502020204030204" pitchFamily="34" charset="0"/>
              <a:cs typeface="Calibri" panose="020F0502020204030204" pitchFamily="34" charset="0"/>
            </a:endParaRPr>
          </a:p>
          <a:p>
            <a:endParaRPr lang="de-CH" altLang="x-none" i="0" dirty="0">
              <a:solidFill>
                <a:schemeClr val="bg1"/>
              </a:solidFill>
              <a:latin typeface="Calibri" panose="020F0502020204030204" pitchFamily="34" charset="0"/>
              <a:cs typeface="Calibri" panose="020F0502020204030204" pitchFamily="34" charset="0"/>
            </a:endParaRPr>
          </a:p>
          <a:p>
            <a:r>
              <a:rPr lang="de-CH" altLang="x-none" i="0" dirty="0">
                <a:solidFill>
                  <a:schemeClr val="bg1"/>
                </a:solidFill>
                <a:latin typeface="Calibri" panose="020F0502020204030204" pitchFamily="34" charset="0"/>
                <a:cs typeface="Calibri" panose="020F0502020204030204" pitchFamily="34" charset="0"/>
              </a:rPr>
              <a:t>Bildbiografie von</a:t>
            </a:r>
          </a:p>
          <a:p>
            <a:r>
              <a:rPr lang="de-CH" altLang="x-none" sz="2600" i="0" dirty="0" err="1">
                <a:solidFill>
                  <a:schemeClr val="bg1"/>
                </a:solidFill>
                <a:latin typeface="Calibri" panose="020F0502020204030204" pitchFamily="34" charset="0"/>
                <a:cs typeface="Calibri" panose="020F0502020204030204" pitchFamily="34" charset="0"/>
              </a:rPr>
              <a:t>Coppo</a:t>
            </a:r>
            <a:r>
              <a:rPr lang="de-CH" altLang="x-none" sz="2600" i="0" dirty="0">
                <a:solidFill>
                  <a:schemeClr val="bg1"/>
                </a:solidFill>
                <a:latin typeface="Calibri" panose="020F0502020204030204" pitchFamily="34" charset="0"/>
                <a:cs typeface="Calibri" panose="020F0502020204030204" pitchFamily="34" charset="0"/>
              </a:rPr>
              <a:t> di </a:t>
            </a:r>
            <a:r>
              <a:rPr lang="de-CH" altLang="x-none" sz="2600" i="0" dirty="0" err="1">
                <a:solidFill>
                  <a:schemeClr val="bg1"/>
                </a:solidFill>
                <a:latin typeface="Calibri" panose="020F0502020204030204" pitchFamily="34" charset="0"/>
                <a:cs typeface="Calibri" panose="020F0502020204030204" pitchFamily="34" charset="0"/>
              </a:rPr>
              <a:t>Marcovaldo</a:t>
            </a:r>
            <a:endParaRPr lang="de-CH" altLang="x-none" sz="2600" i="0" dirty="0">
              <a:solidFill>
                <a:schemeClr val="bg1"/>
              </a:solidFill>
              <a:latin typeface="Calibri" panose="020F0502020204030204" pitchFamily="34" charset="0"/>
              <a:cs typeface="Calibri" panose="020F0502020204030204" pitchFamily="34" charset="0"/>
            </a:endParaRPr>
          </a:p>
          <a:p>
            <a:r>
              <a:rPr lang="de-CH" altLang="x-none" sz="2600" dirty="0">
                <a:solidFill>
                  <a:srgbClr val="BCFFF3"/>
                </a:solidFill>
                <a:latin typeface="Calibri" panose="020F0502020204030204" pitchFamily="34" charset="0"/>
                <a:cs typeface="Calibri" panose="020F0502020204030204" pitchFamily="34" charset="0"/>
              </a:rPr>
              <a:t>um 1246</a:t>
            </a:r>
          </a:p>
          <a:p>
            <a:endParaRPr lang="de-CH" altLang="x-none" sz="2600" dirty="0">
              <a:solidFill>
                <a:srgbClr val="FFFF00"/>
              </a:solidFill>
              <a:latin typeface="Calibri" panose="020F0502020204030204" pitchFamily="34" charset="0"/>
              <a:cs typeface="Calibri" panose="020F0502020204030204" pitchFamily="34" charset="0"/>
            </a:endParaRPr>
          </a:p>
          <a:p>
            <a:endParaRPr lang="de-CH" altLang="x-none" sz="2600" dirty="0">
              <a:solidFill>
                <a:srgbClr val="FFFF00"/>
              </a:solidFill>
              <a:latin typeface="Calibri" panose="020F0502020204030204" pitchFamily="34" charset="0"/>
              <a:cs typeface="Calibri" panose="020F0502020204030204" pitchFamily="34" charset="0"/>
            </a:endParaRPr>
          </a:p>
          <a:p>
            <a:r>
              <a:rPr lang="de-CH" altLang="x-none" sz="2600" i="0" dirty="0">
                <a:solidFill>
                  <a:srgbClr val="FFC000"/>
                </a:solidFill>
                <a:latin typeface="Calibri" panose="020F0502020204030204" pitchFamily="34" charset="0"/>
                <a:cs typeface="Calibri" panose="020F0502020204030204" pitchFamily="34" charset="0"/>
              </a:rPr>
              <a:t>Franziskanerkirche </a:t>
            </a:r>
            <a:br>
              <a:rPr lang="de-CH" altLang="x-none" sz="2600" i="0" dirty="0">
                <a:solidFill>
                  <a:srgbClr val="FFC000"/>
                </a:solidFill>
                <a:latin typeface="Calibri" panose="020F0502020204030204" pitchFamily="34" charset="0"/>
                <a:cs typeface="Calibri" panose="020F0502020204030204" pitchFamily="34" charset="0"/>
              </a:rPr>
            </a:br>
            <a:r>
              <a:rPr lang="de-CH" altLang="x-none" sz="2600" i="0" dirty="0">
                <a:solidFill>
                  <a:srgbClr val="FFC000"/>
                </a:solidFill>
                <a:latin typeface="Calibri" panose="020F0502020204030204" pitchFamily="34" charset="0"/>
                <a:cs typeface="Calibri" panose="020F0502020204030204" pitchFamily="34" charset="0"/>
              </a:rPr>
              <a:t>Santa Croce</a:t>
            </a:r>
            <a:br>
              <a:rPr lang="de-CH" altLang="x-none" sz="2600" i="0" dirty="0">
                <a:solidFill>
                  <a:srgbClr val="FFC000"/>
                </a:solidFill>
                <a:latin typeface="Calibri" panose="020F0502020204030204" pitchFamily="34" charset="0"/>
                <a:cs typeface="Calibri" panose="020F0502020204030204" pitchFamily="34" charset="0"/>
              </a:rPr>
            </a:br>
            <a:r>
              <a:rPr lang="de-CH" altLang="x-none" sz="2600" i="0" dirty="0">
                <a:solidFill>
                  <a:srgbClr val="FFC000"/>
                </a:solidFill>
                <a:latin typeface="Calibri" panose="020F0502020204030204" pitchFamily="34" charset="0"/>
                <a:cs typeface="Calibri" panose="020F0502020204030204" pitchFamily="34" charset="0"/>
              </a:rPr>
              <a:t>Florenz</a:t>
            </a:r>
          </a:p>
          <a:p>
            <a:endParaRPr lang="de-CH" altLang="x-none" sz="2600" dirty="0">
              <a:solidFill>
                <a:srgbClr val="FFFF00"/>
              </a:solidFill>
              <a:latin typeface="Calibri" panose="020F0502020204030204" pitchFamily="34" charset="0"/>
              <a:cs typeface="Calibri" panose="020F0502020204030204" pitchFamily="34" charset="0"/>
            </a:endParaRPr>
          </a:p>
          <a:p>
            <a:endParaRPr lang="de-CH" altLang="x-none" dirty="0">
              <a:solidFill>
                <a:srgbClr val="FFF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67D4514-AAC9-A36D-11F2-6574B69D72F9}"/>
            </a:ext>
          </a:extLst>
        </p:cNvPr>
        <p:cNvGrpSpPr/>
        <p:nvPr/>
      </p:nvGrpSpPr>
      <p:grpSpPr>
        <a:xfrm>
          <a:off x="0" y="0"/>
          <a:ext cx="0" cy="0"/>
          <a:chOff x="0" y="0"/>
          <a:chExt cx="0" cy="0"/>
        </a:xfrm>
      </p:grpSpPr>
      <p:grpSp>
        <p:nvGrpSpPr>
          <p:cNvPr id="26625" name="Group 25">
            <a:extLst>
              <a:ext uri="{FF2B5EF4-FFF2-40B4-BE49-F238E27FC236}">
                <a16:creationId xmlns:a16="http://schemas.microsoft.com/office/drawing/2014/main" id="{54D6CCAC-3CC8-1F00-984A-407F04A894FA}"/>
              </a:ext>
            </a:extLst>
          </p:cNvPr>
          <p:cNvGrpSpPr>
            <a:grpSpLocks/>
          </p:cNvGrpSpPr>
          <p:nvPr/>
        </p:nvGrpSpPr>
        <p:grpSpPr bwMode="auto">
          <a:xfrm>
            <a:off x="96333" y="76200"/>
            <a:ext cx="4114801" cy="6553200"/>
            <a:chOff x="3541" y="0"/>
            <a:chExt cx="2112" cy="3504"/>
          </a:xfrm>
        </p:grpSpPr>
        <p:pic>
          <p:nvPicPr>
            <p:cNvPr id="26627" name="Picture 10" descr="BardiTafel_AKG_2-R43-F1-1260-1">
              <a:extLst>
                <a:ext uri="{FF2B5EF4-FFF2-40B4-BE49-F238E27FC236}">
                  <a16:creationId xmlns:a16="http://schemas.microsoft.com/office/drawing/2014/main" id="{734878BD-0339-0B9E-4500-54E7C5F9EC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5" y="48"/>
              <a:ext cx="1935" cy="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AutoShape 23">
              <a:extLst>
                <a:ext uri="{FF2B5EF4-FFF2-40B4-BE49-F238E27FC236}">
                  <a16:creationId xmlns:a16="http://schemas.microsoft.com/office/drawing/2014/main" id="{7AD26D84-4FEC-3720-D12A-23C291D4D420}"/>
                </a:ext>
              </a:extLst>
            </p:cNvPr>
            <p:cNvSpPr>
              <a:spLocks noChangeArrowheads="1"/>
            </p:cNvSpPr>
            <p:nvPr/>
          </p:nvSpPr>
          <p:spPr bwMode="auto">
            <a:xfrm flipV="1">
              <a:off x="3541" y="0"/>
              <a:ext cx="1104" cy="528"/>
            </a:xfrm>
            <a:prstGeom prst="triangle">
              <a:avLst>
                <a:gd name="adj" fmla="val 1782"/>
              </a:avLst>
            </a:prstGeom>
            <a:solidFill>
              <a:schemeClr val="tx1"/>
            </a:solidFill>
            <a:ln w="9525">
              <a:solidFill>
                <a:schemeClr val="tx1"/>
              </a:solidFill>
              <a:miter lim="800000"/>
              <a:headEnd/>
              <a:tailEnd/>
            </a:ln>
          </p:spPr>
          <p:txBody>
            <a:bodyPr wrap="none" anchor="ct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endParaRPr lang="de-CH" altLang="x-none"/>
            </a:p>
          </p:txBody>
        </p:sp>
        <p:sp>
          <p:nvSpPr>
            <p:cNvPr id="26629" name="AutoShape 24">
              <a:extLst>
                <a:ext uri="{FF2B5EF4-FFF2-40B4-BE49-F238E27FC236}">
                  <a16:creationId xmlns:a16="http://schemas.microsoft.com/office/drawing/2014/main" id="{C9F6DFA5-3EF0-8C15-F44D-42963C531EC7}"/>
                </a:ext>
              </a:extLst>
            </p:cNvPr>
            <p:cNvSpPr>
              <a:spLocks noChangeArrowheads="1"/>
            </p:cNvSpPr>
            <p:nvPr/>
          </p:nvSpPr>
          <p:spPr bwMode="auto">
            <a:xfrm flipH="1" flipV="1">
              <a:off x="4453" y="0"/>
              <a:ext cx="1200" cy="528"/>
            </a:xfrm>
            <a:prstGeom prst="triangle">
              <a:avLst>
                <a:gd name="adj" fmla="val 1782"/>
              </a:avLst>
            </a:prstGeom>
            <a:solidFill>
              <a:schemeClr val="tx1"/>
            </a:solidFill>
            <a:ln w="9525">
              <a:solidFill>
                <a:schemeClr val="tx1"/>
              </a:solidFill>
              <a:miter lim="800000"/>
              <a:headEnd/>
              <a:tailEnd/>
            </a:ln>
          </p:spPr>
          <p:txBody>
            <a:bodyPr wrap="none" anchor="ct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endParaRPr lang="de-CH" altLang="x-none"/>
            </a:p>
          </p:txBody>
        </p:sp>
      </p:grpSp>
      <p:pic>
        <p:nvPicPr>
          <p:cNvPr id="2" name="Inhaltsplatzhalter 4" descr="Ein Bild, das Bild, Kunst, Bilderrahmen, Zeichnung enthält.&#10;&#10;KI-generierte Inhalte können fehlerhaft sein.">
            <a:extLst>
              <a:ext uri="{FF2B5EF4-FFF2-40B4-BE49-F238E27FC236}">
                <a16:creationId xmlns:a16="http://schemas.microsoft.com/office/drawing/2014/main" id="{A4EF4420-08C8-0D0C-A07C-C1DA5624018B}"/>
              </a:ext>
            </a:extLst>
          </p:cNvPr>
          <p:cNvPicPr>
            <a:picLocks noGrp="1" noChangeAspect="1"/>
          </p:cNvPicPr>
          <p:nvPr>
            <p:ph/>
          </p:nvPr>
        </p:nvPicPr>
        <p:blipFill rotWithShape="1">
          <a:blip r:embed="rId4"/>
          <a:srcRect l="2670" t="10702" r="27628" b="17667"/>
          <a:stretch/>
        </p:blipFill>
        <p:spPr>
          <a:xfrm>
            <a:off x="4419600" y="3278150"/>
            <a:ext cx="4661172" cy="3387050"/>
          </a:xfrm>
        </p:spPr>
      </p:pic>
      <p:sp>
        <p:nvSpPr>
          <p:cNvPr id="3" name="Pfeil nach links 2">
            <a:extLst>
              <a:ext uri="{FF2B5EF4-FFF2-40B4-BE49-F238E27FC236}">
                <a16:creationId xmlns:a16="http://schemas.microsoft.com/office/drawing/2014/main" id="{E0201BC2-45AD-F17B-56CF-F96ED9787E4B}"/>
              </a:ext>
            </a:extLst>
          </p:cNvPr>
          <p:cNvSpPr/>
          <p:nvPr/>
        </p:nvSpPr>
        <p:spPr bwMode="auto">
          <a:xfrm>
            <a:off x="3851920" y="4729359"/>
            <a:ext cx="504056" cy="484632"/>
          </a:xfrm>
          <a:prstGeom prst="lef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4" name="Textfeld 3">
            <a:extLst>
              <a:ext uri="{FF2B5EF4-FFF2-40B4-BE49-F238E27FC236}">
                <a16:creationId xmlns:a16="http://schemas.microsoft.com/office/drawing/2014/main" id="{B93AD759-7CB7-BBA5-E94E-AEBD7DBDDB53}"/>
              </a:ext>
            </a:extLst>
          </p:cNvPr>
          <p:cNvSpPr txBox="1"/>
          <p:nvPr/>
        </p:nvSpPr>
        <p:spPr>
          <a:xfrm>
            <a:off x="4291360" y="1063316"/>
            <a:ext cx="4551246" cy="1569660"/>
          </a:xfrm>
          <a:prstGeom prst="rect">
            <a:avLst/>
          </a:prstGeom>
          <a:noFill/>
        </p:spPr>
        <p:txBody>
          <a:bodyPr wrap="none" rtlCol="0">
            <a:spAutoFit/>
          </a:bodyPr>
          <a:lstStyle/>
          <a:p>
            <a:pPr algn="ctr"/>
            <a:r>
              <a:rPr lang="de-DE" dirty="0">
                <a:solidFill>
                  <a:srgbClr val="FFFF00"/>
                </a:solidFill>
              </a:rPr>
              <a:t>Ein „Pilger auf Erden“ (1 Petr)</a:t>
            </a:r>
          </a:p>
          <a:p>
            <a:pPr algn="ctr"/>
            <a:r>
              <a:rPr lang="de-DE" dirty="0">
                <a:solidFill>
                  <a:srgbClr val="FFFF00"/>
                </a:solidFill>
              </a:rPr>
              <a:t>am Ziel –</a:t>
            </a:r>
          </a:p>
          <a:p>
            <a:pPr algn="ctr"/>
            <a:r>
              <a:rPr lang="de-DE" dirty="0">
                <a:solidFill>
                  <a:srgbClr val="FFFF00"/>
                </a:solidFill>
              </a:rPr>
              <a:t>nach einem langen Weg</a:t>
            </a:r>
          </a:p>
          <a:p>
            <a:pPr algn="ctr"/>
            <a:r>
              <a:rPr lang="de-DE" dirty="0">
                <a:solidFill>
                  <a:srgbClr val="FFFF00"/>
                </a:solidFill>
              </a:rPr>
              <a:t>und mit reicher Folgegeschichte</a:t>
            </a:r>
          </a:p>
        </p:txBody>
      </p:sp>
    </p:spTree>
    <p:extLst>
      <p:ext uri="{BB962C8B-B14F-4D97-AF65-F5344CB8AC3E}">
        <p14:creationId xmlns:p14="http://schemas.microsoft.com/office/powerpoint/2010/main" val="49046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EBEAFCEE-6856-B442-B8DC-46B2CD3BBB93}"/>
              </a:ext>
            </a:extLst>
          </p:cNvPr>
          <p:cNvPicPr>
            <a:picLocks noChangeAspect="1"/>
          </p:cNvPicPr>
          <p:nvPr/>
        </p:nvPicPr>
        <p:blipFill>
          <a:blip r:embed="rId3"/>
          <a:stretch>
            <a:fillRect/>
          </a:stretch>
        </p:blipFill>
        <p:spPr>
          <a:xfrm>
            <a:off x="4600318" y="3429000"/>
            <a:ext cx="4524226" cy="3393170"/>
          </a:xfrm>
          <a:prstGeom prst="rect">
            <a:avLst/>
          </a:prstGeom>
        </p:spPr>
      </p:pic>
      <p:sp>
        <p:nvSpPr>
          <p:cNvPr id="10" name="Textfeld 9">
            <a:extLst>
              <a:ext uri="{FF2B5EF4-FFF2-40B4-BE49-F238E27FC236}">
                <a16:creationId xmlns:a16="http://schemas.microsoft.com/office/drawing/2014/main" id="{F37FF80A-ACE8-7840-B04A-2A3CF3B5ED49}"/>
              </a:ext>
            </a:extLst>
          </p:cNvPr>
          <p:cNvSpPr txBox="1"/>
          <p:nvPr/>
        </p:nvSpPr>
        <p:spPr>
          <a:xfrm>
            <a:off x="118525" y="3976717"/>
            <a:ext cx="2771913" cy="1569660"/>
          </a:xfrm>
          <a:prstGeom prst="rect">
            <a:avLst/>
          </a:prstGeom>
          <a:noFill/>
        </p:spPr>
        <p:txBody>
          <a:bodyPr wrap="none" rtlCol="0">
            <a:spAutoFit/>
          </a:bodyPr>
          <a:lstStyle/>
          <a:p>
            <a:r>
              <a:rPr lang="de-DE" dirty="0">
                <a:solidFill>
                  <a:srgbClr val="FFFF00"/>
                </a:solidFill>
              </a:rPr>
              <a:t>Erste Stadtpfarrei</a:t>
            </a:r>
          </a:p>
          <a:p>
            <a:r>
              <a:rPr lang="de-DE" dirty="0">
                <a:solidFill>
                  <a:srgbClr val="FFFF00"/>
                </a:solidFill>
              </a:rPr>
              <a:t>der Minderbrüder</a:t>
            </a:r>
          </a:p>
          <a:p>
            <a:r>
              <a:rPr lang="de-DE" dirty="0">
                <a:solidFill>
                  <a:srgbClr val="FFFF00"/>
                </a:solidFill>
              </a:rPr>
              <a:t>in Florenz</a:t>
            </a:r>
          </a:p>
          <a:p>
            <a:r>
              <a:rPr lang="de-DE" dirty="0">
                <a:solidFill>
                  <a:srgbClr val="FFFF00"/>
                </a:solidFill>
              </a:rPr>
              <a:t>1228 übernommen</a:t>
            </a:r>
          </a:p>
        </p:txBody>
      </p:sp>
      <p:sp>
        <p:nvSpPr>
          <p:cNvPr id="13" name="Textfeld 12">
            <a:extLst>
              <a:ext uri="{FF2B5EF4-FFF2-40B4-BE49-F238E27FC236}">
                <a16:creationId xmlns:a16="http://schemas.microsoft.com/office/drawing/2014/main" id="{B3BB316C-54E3-5F47-89CD-BEA7639FE780}"/>
              </a:ext>
            </a:extLst>
          </p:cNvPr>
          <p:cNvSpPr txBox="1"/>
          <p:nvPr/>
        </p:nvSpPr>
        <p:spPr>
          <a:xfrm>
            <a:off x="118525" y="5613047"/>
            <a:ext cx="3480248" cy="1200329"/>
          </a:xfrm>
          <a:prstGeom prst="rect">
            <a:avLst/>
          </a:prstGeom>
          <a:noFill/>
        </p:spPr>
        <p:txBody>
          <a:bodyPr wrap="none" rtlCol="0">
            <a:spAutoFit/>
          </a:bodyPr>
          <a:lstStyle/>
          <a:p>
            <a:r>
              <a:rPr lang="de-DE" dirty="0">
                <a:solidFill>
                  <a:schemeClr val="bg1"/>
                </a:solidFill>
              </a:rPr>
              <a:t>Die Franziskustafel </a:t>
            </a:r>
          </a:p>
          <a:p>
            <a:r>
              <a:rPr lang="de-DE" dirty="0">
                <a:solidFill>
                  <a:schemeClr val="bg1"/>
                </a:solidFill>
              </a:rPr>
              <a:t>entstand für den </a:t>
            </a:r>
          </a:p>
          <a:p>
            <a:r>
              <a:rPr lang="de-DE" dirty="0">
                <a:solidFill>
                  <a:schemeClr val="bg1"/>
                </a:solidFill>
              </a:rPr>
              <a:t>Vorgängerbau von 1250</a:t>
            </a:r>
          </a:p>
        </p:txBody>
      </p:sp>
      <p:pic>
        <p:nvPicPr>
          <p:cNvPr id="2" name="Grafik 1">
            <a:extLst>
              <a:ext uri="{FF2B5EF4-FFF2-40B4-BE49-F238E27FC236}">
                <a16:creationId xmlns:a16="http://schemas.microsoft.com/office/drawing/2014/main" id="{F1152110-FC84-3B09-85D9-00BC93B6D11E}"/>
              </a:ext>
            </a:extLst>
          </p:cNvPr>
          <p:cNvPicPr>
            <a:picLocks noChangeAspect="1"/>
          </p:cNvPicPr>
          <p:nvPr/>
        </p:nvPicPr>
        <p:blipFill>
          <a:blip r:embed="rId4"/>
          <a:stretch>
            <a:fillRect/>
          </a:stretch>
        </p:blipFill>
        <p:spPr>
          <a:xfrm>
            <a:off x="19456" y="0"/>
            <a:ext cx="6352744" cy="3903126"/>
          </a:xfrm>
          <a:prstGeom prst="rect">
            <a:avLst/>
          </a:prstGeom>
        </p:spPr>
      </p:pic>
      <p:sp>
        <p:nvSpPr>
          <p:cNvPr id="4" name="Oval 3">
            <a:extLst>
              <a:ext uri="{FF2B5EF4-FFF2-40B4-BE49-F238E27FC236}">
                <a16:creationId xmlns:a16="http://schemas.microsoft.com/office/drawing/2014/main" id="{60877312-D381-8AEC-A874-89AB367E332B}"/>
              </a:ext>
            </a:extLst>
          </p:cNvPr>
          <p:cNvSpPr/>
          <p:nvPr/>
        </p:nvSpPr>
        <p:spPr bwMode="auto">
          <a:xfrm>
            <a:off x="3995936" y="1494362"/>
            <a:ext cx="1872208" cy="1142549"/>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dirty="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26520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circle(in)">
                                      <p:cBhvr>
                                        <p:cTn id="12" dur="2000"/>
                                        <p:tgtEl>
                                          <p:spTgt spid="13">
                                            <p:txEl>
                                              <p:pRg st="0" end="0"/>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circle(in)">
                                      <p:cBhvr>
                                        <p:cTn id="15" dur="2000"/>
                                        <p:tgtEl>
                                          <p:spTgt spid="13">
                                            <p:txEl>
                                              <p:pRg st="1" end="1"/>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13">
                                            <p:txEl>
                                              <p:pRg st="2" end="2"/>
                                            </p:txEl>
                                          </p:spTgt>
                                        </p:tgtEl>
                                        <p:attrNameLst>
                                          <p:attrName>style.visibility</p:attrName>
                                        </p:attrNameLst>
                                      </p:cBhvr>
                                      <p:to>
                                        <p:strVal val="visible"/>
                                      </p:to>
                                    </p:set>
                                    <p:animEffect transition="in" filter="circle(in)">
                                      <p:cBhvr>
                                        <p:cTn id="18" dur="20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113519B4-CAA9-BB4F-A6DF-D99349D5A380}"/>
              </a:ext>
            </a:extLst>
          </p:cNvPr>
          <p:cNvPicPr>
            <a:picLocks noGrp="1" noChangeAspect="1"/>
          </p:cNvPicPr>
          <p:nvPr>
            <p:ph/>
          </p:nvPr>
        </p:nvPicPr>
        <p:blipFill>
          <a:blip r:embed="rId3"/>
          <a:stretch>
            <a:fillRect/>
          </a:stretch>
        </p:blipFill>
        <p:spPr>
          <a:xfrm>
            <a:off x="114276" y="332656"/>
            <a:ext cx="9011378" cy="5976664"/>
          </a:xfrm>
        </p:spPr>
      </p:pic>
      <p:sp>
        <p:nvSpPr>
          <p:cNvPr id="2" name="Pfeil nach rechts 1">
            <a:extLst>
              <a:ext uri="{FF2B5EF4-FFF2-40B4-BE49-F238E27FC236}">
                <a16:creationId xmlns:a16="http://schemas.microsoft.com/office/drawing/2014/main" id="{D7905F91-5C06-D89F-D8F5-F37872FFAD9F}"/>
              </a:ext>
            </a:extLst>
          </p:cNvPr>
          <p:cNvSpPr/>
          <p:nvPr/>
        </p:nvSpPr>
        <p:spPr bwMode="auto">
          <a:xfrm>
            <a:off x="6300192" y="5517232"/>
            <a:ext cx="978408" cy="484632"/>
          </a:xfrm>
          <a:prstGeom prst="right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375286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30722" name="Group 25"/>
          <p:cNvGrpSpPr>
            <a:grpSpLocks/>
          </p:cNvGrpSpPr>
          <p:nvPr/>
        </p:nvGrpSpPr>
        <p:grpSpPr bwMode="auto">
          <a:xfrm>
            <a:off x="5323656" y="457200"/>
            <a:ext cx="3352800" cy="5562600"/>
            <a:chOff x="3648" y="0"/>
            <a:chExt cx="2112" cy="3504"/>
          </a:xfrm>
        </p:grpSpPr>
        <p:pic>
          <p:nvPicPr>
            <p:cNvPr id="30725" name="Picture 10" descr="BardiTafel_AKG_2-R43-F1-126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6" y="48"/>
              <a:ext cx="1935" cy="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AutoShape 23"/>
            <p:cNvSpPr>
              <a:spLocks noChangeArrowheads="1"/>
            </p:cNvSpPr>
            <p:nvPr/>
          </p:nvSpPr>
          <p:spPr bwMode="auto">
            <a:xfrm flipV="1">
              <a:off x="3648" y="0"/>
              <a:ext cx="1104" cy="528"/>
            </a:xfrm>
            <a:prstGeom prst="triangle">
              <a:avLst>
                <a:gd name="adj" fmla="val 1782"/>
              </a:avLst>
            </a:prstGeom>
            <a:solidFill>
              <a:schemeClr val="tx1"/>
            </a:solidFill>
            <a:ln w="9525">
              <a:solidFill>
                <a:schemeClr val="tx1"/>
              </a:solidFill>
              <a:miter lim="800000"/>
              <a:headEnd/>
              <a:tailEnd/>
            </a:ln>
          </p:spPr>
          <p:txBody>
            <a:bodyPr wrap="none" anchor="ct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endParaRPr lang="de-CH" altLang="x-none"/>
            </a:p>
          </p:txBody>
        </p:sp>
        <p:sp>
          <p:nvSpPr>
            <p:cNvPr id="30727" name="AutoShape 24"/>
            <p:cNvSpPr>
              <a:spLocks noChangeArrowheads="1"/>
            </p:cNvSpPr>
            <p:nvPr/>
          </p:nvSpPr>
          <p:spPr bwMode="auto">
            <a:xfrm flipH="1" flipV="1">
              <a:off x="4560" y="0"/>
              <a:ext cx="1200" cy="528"/>
            </a:xfrm>
            <a:prstGeom prst="triangle">
              <a:avLst>
                <a:gd name="adj" fmla="val 1782"/>
              </a:avLst>
            </a:prstGeom>
            <a:solidFill>
              <a:schemeClr val="tx1"/>
            </a:solidFill>
            <a:ln w="9525">
              <a:solidFill>
                <a:schemeClr val="tx1"/>
              </a:solidFill>
              <a:miter lim="800000"/>
              <a:headEnd/>
              <a:tailEnd/>
            </a:ln>
          </p:spPr>
          <p:txBody>
            <a:bodyPr wrap="none" anchor="ct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endParaRPr lang="de-CH" altLang="x-none"/>
            </a:p>
          </p:txBody>
        </p:sp>
      </p:grpSp>
      <p:sp>
        <p:nvSpPr>
          <p:cNvPr id="30723" name="Textfeld 20"/>
          <p:cNvSpPr txBox="1">
            <a:spLocks noChangeArrowheads="1"/>
          </p:cNvSpPr>
          <p:nvPr/>
        </p:nvSpPr>
        <p:spPr bwMode="auto">
          <a:xfrm>
            <a:off x="0" y="283566"/>
            <a:ext cx="93646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endParaRPr lang="de-CH" altLang="x-none" sz="1600" b="1" i="0">
              <a:solidFill>
                <a:srgbClr val="FFFF00"/>
              </a:solidFill>
            </a:endParaRPr>
          </a:p>
          <a:p>
            <a:endParaRPr lang="de-CH" altLang="x-none" sz="1600" b="1" i="0">
              <a:solidFill>
                <a:srgbClr val="FFFF00"/>
              </a:solidFill>
            </a:endParaRPr>
          </a:p>
          <a:p>
            <a:endParaRPr lang="de-CH" altLang="x-none" sz="1600" b="1" i="0">
              <a:solidFill>
                <a:srgbClr val="FFFF00"/>
              </a:solidFill>
            </a:endParaRPr>
          </a:p>
        </p:txBody>
      </p:sp>
      <p:sp>
        <p:nvSpPr>
          <p:cNvPr id="3" name="Freihandform 2">
            <a:extLst>
              <a:ext uri="{FF2B5EF4-FFF2-40B4-BE49-F238E27FC236}">
                <a16:creationId xmlns:a16="http://schemas.microsoft.com/office/drawing/2014/main" id="{7B87D07B-D9B7-ADE2-C9E5-0CDFCD3B8FB2}"/>
              </a:ext>
            </a:extLst>
          </p:cNvPr>
          <p:cNvSpPr/>
          <p:nvPr/>
        </p:nvSpPr>
        <p:spPr bwMode="auto">
          <a:xfrm>
            <a:off x="6288360" y="511138"/>
            <a:ext cx="2185060" cy="5510150"/>
          </a:xfrm>
          <a:custGeom>
            <a:avLst/>
            <a:gdLst>
              <a:gd name="connsiteX0" fmla="*/ 11876 w 2185060"/>
              <a:gd name="connsiteY0" fmla="*/ 296883 h 5510150"/>
              <a:gd name="connsiteX1" fmla="*/ 35626 w 2185060"/>
              <a:gd name="connsiteY1" fmla="*/ 1187532 h 5510150"/>
              <a:gd name="connsiteX2" fmla="*/ 593767 w 2185060"/>
              <a:gd name="connsiteY2" fmla="*/ 688768 h 5510150"/>
              <a:gd name="connsiteX3" fmla="*/ 1163782 w 2185060"/>
              <a:gd name="connsiteY3" fmla="*/ 1163781 h 5510150"/>
              <a:gd name="connsiteX4" fmla="*/ 1187533 w 2185060"/>
              <a:gd name="connsiteY4" fmla="*/ 4381994 h 5510150"/>
              <a:gd name="connsiteX5" fmla="*/ 11876 w 2185060"/>
              <a:gd name="connsiteY5" fmla="*/ 4346368 h 5510150"/>
              <a:gd name="connsiteX6" fmla="*/ 0 w 2185060"/>
              <a:gd name="connsiteY6" fmla="*/ 5510150 h 5510150"/>
              <a:gd name="connsiteX7" fmla="*/ 2185060 w 2185060"/>
              <a:gd name="connsiteY7" fmla="*/ 5510150 h 5510150"/>
              <a:gd name="connsiteX8" fmla="*/ 2149434 w 2185060"/>
              <a:gd name="connsiteY8" fmla="*/ 676893 h 5510150"/>
              <a:gd name="connsiteX9" fmla="*/ 558141 w 2185060"/>
              <a:gd name="connsiteY9" fmla="*/ 0 h 5510150"/>
              <a:gd name="connsiteX10" fmla="*/ 11876 w 2185060"/>
              <a:gd name="connsiteY10" fmla="*/ 296883 h 55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5060" h="5510150">
                <a:moveTo>
                  <a:pt x="11876" y="296883"/>
                </a:moveTo>
                <a:lnTo>
                  <a:pt x="35626" y="1187532"/>
                </a:lnTo>
                <a:lnTo>
                  <a:pt x="593767" y="688768"/>
                </a:lnTo>
                <a:lnTo>
                  <a:pt x="1163782" y="1163781"/>
                </a:lnTo>
                <a:lnTo>
                  <a:pt x="1187533" y="4381994"/>
                </a:lnTo>
                <a:lnTo>
                  <a:pt x="11876" y="4346368"/>
                </a:lnTo>
                <a:lnTo>
                  <a:pt x="0" y="5510150"/>
                </a:lnTo>
                <a:lnTo>
                  <a:pt x="2185060" y="5510150"/>
                </a:lnTo>
                <a:lnTo>
                  <a:pt x="2149434" y="676893"/>
                </a:lnTo>
                <a:lnTo>
                  <a:pt x="558141" y="0"/>
                </a:lnTo>
                <a:lnTo>
                  <a:pt x="11876" y="296883"/>
                </a:lnTo>
                <a:close/>
              </a:path>
            </a:pathLst>
          </a:cu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4" name="Pfeil nach unten 3">
            <a:extLst>
              <a:ext uri="{FF2B5EF4-FFF2-40B4-BE49-F238E27FC236}">
                <a16:creationId xmlns:a16="http://schemas.microsoft.com/office/drawing/2014/main" id="{A7332D96-F580-C1C0-B52D-A3C33EF72B9E}"/>
              </a:ext>
            </a:extLst>
          </p:cNvPr>
          <p:cNvSpPr/>
          <p:nvPr/>
        </p:nvSpPr>
        <p:spPr bwMode="auto">
          <a:xfrm>
            <a:off x="4440015" y="1013706"/>
            <a:ext cx="484632" cy="5006094"/>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charset="0"/>
              <a:ea typeface="ＭＳ Ｐゴシック" charset="-128"/>
              <a:cs typeface="ＭＳ Ｐゴシック" charset="-128"/>
            </a:endParaRPr>
          </a:p>
        </p:txBody>
      </p:sp>
      <p:pic>
        <p:nvPicPr>
          <p:cNvPr id="2" name="Grafik 1">
            <a:extLst>
              <a:ext uri="{FF2B5EF4-FFF2-40B4-BE49-F238E27FC236}">
                <a16:creationId xmlns:a16="http://schemas.microsoft.com/office/drawing/2014/main" id="{FEABC9A3-A3E5-9C29-B0A8-182821ABA335}"/>
              </a:ext>
            </a:extLst>
          </p:cNvPr>
          <p:cNvPicPr>
            <a:picLocks noChangeAspect="1"/>
          </p:cNvPicPr>
          <p:nvPr/>
        </p:nvPicPr>
        <p:blipFill>
          <a:blip r:embed="rId4"/>
          <a:stretch>
            <a:fillRect/>
          </a:stretch>
        </p:blipFill>
        <p:spPr>
          <a:xfrm>
            <a:off x="215975" y="283566"/>
            <a:ext cx="3982492" cy="5998170"/>
          </a:xfrm>
          <a:prstGeom prst="rect">
            <a:avLst/>
          </a:prstGeom>
        </p:spPr>
      </p:pic>
    </p:spTree>
    <p:extLst>
      <p:ext uri="{BB962C8B-B14F-4D97-AF65-F5344CB8AC3E}">
        <p14:creationId xmlns:p14="http://schemas.microsoft.com/office/powerpoint/2010/main" val="10896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circle(in)">
                                      <p:cBhvr>
                                        <p:cTn id="7" dur="2000"/>
                                        <p:tgtEl>
                                          <p:spTgt spid="3072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Inhaltsplatzhalter 2" descr="BardiTafel_AKG_2-R43-F1-1260-1.jpg">
            <a:extLst>
              <a:ext uri="{FF2B5EF4-FFF2-40B4-BE49-F238E27FC236}">
                <a16:creationId xmlns:a16="http://schemas.microsoft.com/office/drawing/2014/main" id="{53CA6272-B536-844B-A8E8-41AA21CFB83F}"/>
              </a:ext>
            </a:extLst>
          </p:cNvPr>
          <p:cNvPicPr>
            <a:picLocks noGrp="1" noChangeAspect="1"/>
          </p:cNvPicPr>
          <p:nvPr>
            <p:ph/>
          </p:nvPr>
        </p:nvPicPr>
        <p:blipFill>
          <a:blip r:embed="rId3">
            <a:extLst>
              <a:ext uri="{28A0092B-C50C-407E-A947-70E740481C1C}">
                <a14:useLocalDpi xmlns:a14="http://schemas.microsoft.com/office/drawing/2010/main" val="0"/>
              </a:ext>
            </a:extLst>
          </a:blip>
          <a:srcRect l="394" t="5556" r="67361" b="65277"/>
          <a:stretch>
            <a:fillRect/>
          </a:stretch>
        </p:blipFill>
        <p:spPr>
          <a:xfrm>
            <a:off x="250825" y="385266"/>
            <a:ext cx="2514600" cy="4062413"/>
          </a:xfrm>
        </p:spPr>
      </p:pic>
      <p:pic>
        <p:nvPicPr>
          <p:cNvPr id="21506" name="Inhaltsplatzhalter 2" descr="BardiTafel_AKG_2-R43-F1-1260-1.jpg">
            <a:extLst>
              <a:ext uri="{FF2B5EF4-FFF2-40B4-BE49-F238E27FC236}">
                <a16:creationId xmlns:a16="http://schemas.microsoft.com/office/drawing/2014/main" id="{DFFDE0C9-6859-4545-AB66-CB111C82616C}"/>
              </a:ext>
            </a:extLst>
          </p:cNvPr>
          <p:cNvPicPr>
            <a:picLocks noChangeAspect="1"/>
          </p:cNvPicPr>
          <p:nvPr/>
        </p:nvPicPr>
        <p:blipFill>
          <a:blip r:embed="rId3">
            <a:extLst>
              <a:ext uri="{28A0092B-C50C-407E-A947-70E740481C1C}">
                <a14:useLocalDpi xmlns:a14="http://schemas.microsoft.com/office/drawing/2010/main" val="0"/>
              </a:ext>
            </a:extLst>
          </a:blip>
          <a:srcRect l="394" t="33334" r="67361" b="31944"/>
          <a:stretch>
            <a:fillRect/>
          </a:stretch>
        </p:blipFill>
        <p:spPr bwMode="auto">
          <a:xfrm>
            <a:off x="2972618" y="980728"/>
            <a:ext cx="2743200" cy="52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Inhaltsplatzhalter 2" descr="BardiTafel_AKG_2-R43-F1-1260-1.jpg">
            <a:extLst>
              <a:ext uri="{FF2B5EF4-FFF2-40B4-BE49-F238E27FC236}">
                <a16:creationId xmlns:a16="http://schemas.microsoft.com/office/drawing/2014/main" id="{76384A79-2E1E-8F4A-A637-EB2309764A64}"/>
              </a:ext>
            </a:extLst>
          </p:cNvPr>
          <p:cNvPicPr>
            <a:picLocks noChangeAspect="1"/>
          </p:cNvPicPr>
          <p:nvPr/>
        </p:nvPicPr>
        <p:blipFill>
          <a:blip r:embed="rId3">
            <a:extLst>
              <a:ext uri="{28A0092B-C50C-407E-A947-70E740481C1C}">
                <a14:useLocalDpi xmlns:a14="http://schemas.microsoft.com/office/drawing/2010/main" val="0"/>
              </a:ext>
            </a:extLst>
          </a:blip>
          <a:srcRect l="394" t="66667" r="67361"/>
          <a:stretch>
            <a:fillRect/>
          </a:stretch>
        </p:blipFill>
        <p:spPr bwMode="auto">
          <a:xfrm>
            <a:off x="5943600" y="1327150"/>
            <a:ext cx="2971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feld 5">
            <a:extLst>
              <a:ext uri="{FF2B5EF4-FFF2-40B4-BE49-F238E27FC236}">
                <a16:creationId xmlns:a16="http://schemas.microsoft.com/office/drawing/2014/main" id="{3A6C505A-106C-1040-9B5C-808712462D03}"/>
              </a:ext>
            </a:extLst>
          </p:cNvPr>
          <p:cNvSpPr txBox="1">
            <a:spLocks noChangeArrowheads="1"/>
          </p:cNvSpPr>
          <p:nvPr/>
        </p:nvSpPr>
        <p:spPr bwMode="auto">
          <a:xfrm>
            <a:off x="250825" y="5157788"/>
            <a:ext cx="17924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r>
              <a:rPr lang="de-CH" altLang="de-DE" b="1" dirty="0">
                <a:solidFill>
                  <a:schemeClr val="bg1"/>
                </a:solidFill>
              </a:rPr>
              <a:t>Franziskus</a:t>
            </a:r>
          </a:p>
          <a:p>
            <a:r>
              <a:rPr lang="de-CH" altLang="de-DE" b="1" dirty="0">
                <a:solidFill>
                  <a:schemeClr val="bg1"/>
                </a:solidFill>
              </a:rPr>
              <a:t>von Assisi</a:t>
            </a:r>
          </a:p>
        </p:txBody>
      </p:sp>
      <p:sp>
        <p:nvSpPr>
          <p:cNvPr id="21509" name="Freihandform 1">
            <a:extLst>
              <a:ext uri="{FF2B5EF4-FFF2-40B4-BE49-F238E27FC236}">
                <a16:creationId xmlns:a16="http://schemas.microsoft.com/office/drawing/2014/main" id="{3E0D3E51-5743-834F-B0AB-0B407A711A70}"/>
              </a:ext>
            </a:extLst>
          </p:cNvPr>
          <p:cNvSpPr>
            <a:spLocks/>
          </p:cNvSpPr>
          <p:nvPr/>
        </p:nvSpPr>
        <p:spPr bwMode="auto">
          <a:xfrm>
            <a:off x="228600" y="357659"/>
            <a:ext cx="2381250" cy="1127125"/>
          </a:xfrm>
          <a:custGeom>
            <a:avLst/>
            <a:gdLst>
              <a:gd name="T0" fmla="*/ 0 w 2381250"/>
              <a:gd name="T1" fmla="*/ 1127125 h 1127125"/>
              <a:gd name="T2" fmla="*/ 2381250 w 2381250"/>
              <a:gd name="T3" fmla="*/ 0 h 1127125"/>
              <a:gd name="T4" fmla="*/ 15875 w 2381250"/>
              <a:gd name="T5" fmla="*/ 15875 h 1127125"/>
              <a:gd name="T6" fmla="*/ 47625 w 2381250"/>
              <a:gd name="T7" fmla="*/ 1095375 h 11271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81250" h="1127125">
                <a:moveTo>
                  <a:pt x="0" y="1127125"/>
                </a:moveTo>
                <a:lnTo>
                  <a:pt x="2381250" y="0"/>
                </a:lnTo>
                <a:lnTo>
                  <a:pt x="15875" y="15875"/>
                </a:lnTo>
                <a:lnTo>
                  <a:pt x="47625" y="1095375"/>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dirty="0"/>
          </a:p>
        </p:txBody>
      </p:sp>
      <p:sp>
        <p:nvSpPr>
          <p:cNvPr id="3" name="Textfeld 2">
            <a:extLst>
              <a:ext uri="{FF2B5EF4-FFF2-40B4-BE49-F238E27FC236}">
                <a16:creationId xmlns:a16="http://schemas.microsoft.com/office/drawing/2014/main" id="{3F7D63E1-B26A-E0B7-D7D7-39178D9C4E58}"/>
              </a:ext>
            </a:extLst>
          </p:cNvPr>
          <p:cNvSpPr txBox="1"/>
          <p:nvPr/>
        </p:nvSpPr>
        <p:spPr>
          <a:xfrm>
            <a:off x="3429818" y="413344"/>
            <a:ext cx="4572000" cy="461665"/>
          </a:xfrm>
          <a:prstGeom prst="rect">
            <a:avLst/>
          </a:prstGeom>
          <a:noFill/>
        </p:spPr>
        <p:txBody>
          <a:bodyPr wrap="square">
            <a:spAutoFit/>
          </a:bodyPr>
          <a:lstStyle/>
          <a:p>
            <a:r>
              <a:rPr lang="de-DE" b="1" dirty="0">
                <a:solidFill>
                  <a:srgbClr val="FFFF00"/>
                </a:solidFill>
              </a:rPr>
              <a:t>Lebenswahl</a:t>
            </a:r>
            <a:endParaRPr lang="de-DE" dirty="0">
              <a:solidFill>
                <a:srgbClr val="FFFF00"/>
              </a:solidFill>
            </a:endParaRPr>
          </a:p>
        </p:txBody>
      </p:sp>
      <p:sp>
        <p:nvSpPr>
          <p:cNvPr id="4" name="Textfeld 3">
            <a:extLst>
              <a:ext uri="{FF2B5EF4-FFF2-40B4-BE49-F238E27FC236}">
                <a16:creationId xmlns:a16="http://schemas.microsoft.com/office/drawing/2014/main" id="{C19F8ED8-3001-AA2D-2722-2EC45F173C83}"/>
              </a:ext>
            </a:extLst>
          </p:cNvPr>
          <p:cNvSpPr txBox="1"/>
          <p:nvPr/>
        </p:nvSpPr>
        <p:spPr>
          <a:xfrm>
            <a:off x="3491880" y="3212976"/>
            <a:ext cx="184731" cy="461665"/>
          </a:xfrm>
          <a:prstGeom prst="rect">
            <a:avLst/>
          </a:prstGeom>
          <a:noFill/>
        </p:spPr>
        <p:txBody>
          <a:bodyPr wrap="none" rtlCol="0">
            <a:spAutoFit/>
          </a:bodyPr>
          <a:lstStyle/>
          <a:p>
            <a:endParaRPr lang="de-DE" dirty="0"/>
          </a:p>
        </p:txBody>
      </p:sp>
      <p:sp>
        <p:nvSpPr>
          <p:cNvPr id="5" name="Textfeld 4">
            <a:extLst>
              <a:ext uri="{FF2B5EF4-FFF2-40B4-BE49-F238E27FC236}">
                <a16:creationId xmlns:a16="http://schemas.microsoft.com/office/drawing/2014/main" id="{02CFE6E5-EB8C-1AB1-E75B-627B7C2DE0D7}"/>
              </a:ext>
            </a:extLst>
          </p:cNvPr>
          <p:cNvSpPr txBox="1"/>
          <p:nvPr/>
        </p:nvSpPr>
        <p:spPr>
          <a:xfrm>
            <a:off x="6858000" y="749895"/>
            <a:ext cx="1808211" cy="461665"/>
          </a:xfrm>
          <a:prstGeom prst="rect">
            <a:avLst/>
          </a:prstGeom>
          <a:noFill/>
        </p:spPr>
        <p:txBody>
          <a:bodyPr wrap="square">
            <a:spAutoFit/>
          </a:bodyPr>
          <a:lstStyle/>
          <a:p>
            <a:r>
              <a:rPr lang="de-DE" b="1" dirty="0">
                <a:solidFill>
                  <a:srgbClr val="FFFF00"/>
                </a:solidFill>
              </a:rPr>
              <a:t>Auftrag</a:t>
            </a:r>
            <a:endParaRPr lang="de-DE" dirty="0">
              <a:solidFill>
                <a:srgbClr val="FFFF00"/>
              </a:solidFill>
            </a:endParaRPr>
          </a:p>
        </p:txBody>
      </p:sp>
      <p:sp>
        <p:nvSpPr>
          <p:cNvPr id="7" name="Textfeld 6">
            <a:extLst>
              <a:ext uri="{FF2B5EF4-FFF2-40B4-BE49-F238E27FC236}">
                <a16:creationId xmlns:a16="http://schemas.microsoft.com/office/drawing/2014/main" id="{24AB5017-EE19-3127-597E-25F5C57F9E54}"/>
              </a:ext>
            </a:extLst>
          </p:cNvPr>
          <p:cNvSpPr txBox="1"/>
          <p:nvPr/>
        </p:nvSpPr>
        <p:spPr>
          <a:xfrm>
            <a:off x="479425" y="39786"/>
            <a:ext cx="4572000" cy="461665"/>
          </a:xfrm>
          <a:prstGeom prst="rect">
            <a:avLst/>
          </a:prstGeom>
          <a:noFill/>
        </p:spPr>
        <p:txBody>
          <a:bodyPr wrap="square">
            <a:spAutoFit/>
          </a:bodyPr>
          <a:lstStyle/>
          <a:p>
            <a:r>
              <a:rPr lang="de-DE" b="1" dirty="0">
                <a:solidFill>
                  <a:srgbClr val="FFFF00"/>
                </a:solidFill>
              </a:rPr>
              <a:t>Herkunft</a:t>
            </a:r>
            <a:endParaRPr lang="de-DE"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2769" name="Inhaltsplatzhalter 2" descr="BardiTafel_AKG_2-R43-F1-1260-1.jpg"/>
          <p:cNvPicPr>
            <a:picLocks noGrp="1" noChangeAspect="1"/>
          </p:cNvPicPr>
          <p:nvPr>
            <p:ph/>
          </p:nvPr>
        </p:nvPicPr>
        <p:blipFill>
          <a:blip r:embed="rId3">
            <a:extLst>
              <a:ext uri="{28A0092B-C50C-407E-A947-70E740481C1C}">
                <a14:useLocalDpi xmlns:a14="http://schemas.microsoft.com/office/drawing/2010/main" val="0"/>
              </a:ext>
            </a:extLst>
          </a:blip>
          <a:srcRect l="394" t="5556" r="67361" b="65277"/>
          <a:stretch>
            <a:fillRect/>
          </a:stretch>
        </p:blipFill>
        <p:spPr>
          <a:xfrm>
            <a:off x="287016" y="1772518"/>
            <a:ext cx="2808243" cy="4536802"/>
          </a:xfrm>
        </p:spPr>
      </p:pic>
      <p:sp>
        <p:nvSpPr>
          <p:cNvPr id="32773" name="Freihandform 1"/>
          <p:cNvSpPr>
            <a:spLocks/>
          </p:cNvSpPr>
          <p:nvPr/>
        </p:nvSpPr>
        <p:spPr bwMode="auto">
          <a:xfrm>
            <a:off x="-108520" y="1635100"/>
            <a:ext cx="3275856" cy="1556792"/>
          </a:xfrm>
          <a:custGeom>
            <a:avLst/>
            <a:gdLst>
              <a:gd name="T0" fmla="*/ 0 w 2381250"/>
              <a:gd name="T1" fmla="*/ 1127125 h 1127125"/>
              <a:gd name="T2" fmla="*/ 2381250 w 2381250"/>
              <a:gd name="T3" fmla="*/ 0 h 1127125"/>
              <a:gd name="T4" fmla="*/ 15875 w 2381250"/>
              <a:gd name="T5" fmla="*/ 15875 h 1127125"/>
              <a:gd name="T6" fmla="*/ 47625 w 2381250"/>
              <a:gd name="T7" fmla="*/ 1095375 h 11271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81250" h="1127125">
                <a:moveTo>
                  <a:pt x="0" y="1127125"/>
                </a:moveTo>
                <a:lnTo>
                  <a:pt x="2381250" y="0"/>
                </a:lnTo>
                <a:lnTo>
                  <a:pt x="15875" y="15875"/>
                </a:lnTo>
                <a:lnTo>
                  <a:pt x="47625" y="1095375"/>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 name="Textfeld 1">
            <a:extLst>
              <a:ext uri="{FF2B5EF4-FFF2-40B4-BE49-F238E27FC236}">
                <a16:creationId xmlns:a16="http://schemas.microsoft.com/office/drawing/2014/main" id="{078173F7-EFA9-D24E-A5E3-9752586983F2}"/>
              </a:ext>
            </a:extLst>
          </p:cNvPr>
          <p:cNvSpPr txBox="1"/>
          <p:nvPr/>
        </p:nvSpPr>
        <p:spPr>
          <a:xfrm>
            <a:off x="3504455" y="260350"/>
            <a:ext cx="5667514" cy="5878532"/>
          </a:xfrm>
          <a:prstGeom prst="rect">
            <a:avLst/>
          </a:prstGeom>
          <a:noFill/>
        </p:spPr>
        <p:txBody>
          <a:bodyPr wrap="none" rtlCol="0">
            <a:spAutoFit/>
          </a:bodyPr>
          <a:lstStyle/>
          <a:p>
            <a:r>
              <a:rPr lang="de-DE" sz="2800" dirty="0">
                <a:solidFill>
                  <a:srgbClr val="FFFF00"/>
                </a:solidFill>
              </a:rPr>
              <a:t>Erste Etappe – </a:t>
            </a:r>
          </a:p>
          <a:p>
            <a:r>
              <a:rPr lang="de-DE" sz="2800" dirty="0">
                <a:solidFill>
                  <a:srgbClr val="FFFF00"/>
                </a:solidFill>
              </a:rPr>
              <a:t>Stammfamilie</a:t>
            </a:r>
          </a:p>
          <a:p>
            <a:endParaRPr lang="de-DE" sz="2800" dirty="0">
              <a:solidFill>
                <a:srgbClr val="FFFF00"/>
              </a:solidFill>
            </a:endParaRPr>
          </a:p>
          <a:p>
            <a:r>
              <a:rPr lang="de-DE" sz="2800" b="1" dirty="0">
                <a:solidFill>
                  <a:srgbClr val="FFFF00"/>
                </a:solidFill>
              </a:rPr>
              <a:t>Franz ist geprägt und frei!</a:t>
            </a:r>
          </a:p>
          <a:p>
            <a:endParaRPr lang="de-DE" dirty="0">
              <a:solidFill>
                <a:srgbClr val="FFFF00"/>
              </a:solidFill>
            </a:endParaRPr>
          </a:p>
          <a:p>
            <a:r>
              <a:rPr lang="de-DE" dirty="0">
                <a:solidFill>
                  <a:schemeClr val="bg1"/>
                </a:solidFill>
              </a:rPr>
              <a:t>Teil einer Familie, eines Milieus,</a:t>
            </a:r>
            <a:br>
              <a:rPr lang="de-DE" dirty="0">
                <a:solidFill>
                  <a:schemeClr val="bg1"/>
                </a:solidFill>
              </a:rPr>
            </a:br>
            <a:r>
              <a:rPr lang="de-DE" dirty="0">
                <a:solidFill>
                  <a:schemeClr val="bg1"/>
                </a:solidFill>
              </a:rPr>
              <a:t>der Vater Kaufmann, die Mutter adelig -</a:t>
            </a:r>
          </a:p>
          <a:p>
            <a:r>
              <a:rPr lang="de-DE" dirty="0">
                <a:solidFill>
                  <a:schemeClr val="bg1"/>
                </a:solidFill>
              </a:rPr>
              <a:t>getauft, Teil einer Kirche und einer Stadt</a:t>
            </a:r>
          </a:p>
          <a:p>
            <a:endParaRPr lang="de-DE" dirty="0">
              <a:solidFill>
                <a:schemeClr val="bg1"/>
              </a:solidFill>
            </a:endParaRPr>
          </a:p>
          <a:p>
            <a:endParaRPr lang="de-DE" dirty="0">
              <a:solidFill>
                <a:schemeClr val="bg1"/>
              </a:solidFill>
            </a:endParaRPr>
          </a:p>
          <a:p>
            <a:r>
              <a:rPr lang="de-DE" dirty="0">
                <a:solidFill>
                  <a:srgbClr val="FFFF00"/>
                </a:solidFill>
              </a:rPr>
              <a:t>Was verdanke ich selbst</a:t>
            </a:r>
            <a:br>
              <a:rPr lang="de-DE" dirty="0">
                <a:solidFill>
                  <a:srgbClr val="FFFF00"/>
                </a:solidFill>
              </a:rPr>
            </a:br>
            <a:r>
              <a:rPr lang="de-DE" dirty="0">
                <a:solidFill>
                  <a:srgbClr val="FFFF00"/>
                </a:solidFill>
              </a:rPr>
              <a:t>meiner Herkunft, Familie und Kirche?</a:t>
            </a:r>
          </a:p>
          <a:p>
            <a:endParaRPr lang="de-DE" dirty="0">
              <a:solidFill>
                <a:srgbClr val="FFFF00"/>
              </a:solidFill>
            </a:endParaRPr>
          </a:p>
          <a:p>
            <a:r>
              <a:rPr lang="de-DE" dirty="0">
                <a:solidFill>
                  <a:srgbClr val="FFFF00"/>
                </a:solidFill>
              </a:rPr>
              <a:t>Wo erfahre ich mich spürbar geprägt</a:t>
            </a:r>
          </a:p>
          <a:p>
            <a:r>
              <a:rPr lang="de-DE" dirty="0">
                <a:solidFill>
                  <a:srgbClr val="FFFF00"/>
                </a:solidFill>
              </a:rPr>
              <a:t>und wie zeigt sich mir meine Freiheit?</a:t>
            </a:r>
          </a:p>
        </p:txBody>
      </p:sp>
    </p:spTree>
    <p:extLst>
      <p:ext uri="{BB962C8B-B14F-4D97-AF65-F5344CB8AC3E}">
        <p14:creationId xmlns:p14="http://schemas.microsoft.com/office/powerpoint/2010/main" val="248211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circle(in)">
                                      <p:cBhvr>
                                        <p:cTn id="7" dur="2000"/>
                                        <p:tgtEl>
                                          <p:spTgt spid="2">
                                            <p:txEl>
                                              <p:pRg st="3" end="3"/>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
                                            <p:txEl>
                                              <p:pRg st="5" end="5"/>
                                            </p:txEl>
                                          </p:spTgt>
                                        </p:tgtEl>
                                        <p:attrNameLst>
                                          <p:attrName>style.visibility</p:attrName>
                                        </p:attrNameLst>
                                      </p:cBhvr>
                                      <p:to>
                                        <p:strVal val="visible"/>
                                      </p:to>
                                    </p:set>
                                    <p:animEffect transition="in" filter="circle(in)">
                                      <p:cBhvr>
                                        <p:cTn id="10" dur="2000"/>
                                        <p:tgtEl>
                                          <p:spTgt spid="2">
                                            <p:txEl>
                                              <p:pRg st="5" end="5"/>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animEffect transition="in" filter="circle(in)">
                                      <p:cBhvr>
                                        <p:cTn id="13" dur="2000"/>
                                        <p:tgtEl>
                                          <p:spTgt spid="2">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2">
                                            <p:txEl>
                                              <p:pRg st="9" end="9"/>
                                            </p:txEl>
                                          </p:spTgt>
                                        </p:tgtEl>
                                        <p:attrNameLst>
                                          <p:attrName>style.visibility</p:attrName>
                                        </p:attrNameLst>
                                      </p:cBhvr>
                                      <p:to>
                                        <p:strVal val="visible"/>
                                      </p:to>
                                    </p:set>
                                    <p:animEffect transition="in" filter="circle(in)">
                                      <p:cBhvr>
                                        <p:cTn id="18" dur="2000"/>
                                        <p:tgtEl>
                                          <p:spTgt spid="2">
                                            <p:txEl>
                                              <p:pRg st="9" end="9"/>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2">
                                            <p:txEl>
                                              <p:pRg st="11" end="11"/>
                                            </p:txEl>
                                          </p:spTgt>
                                        </p:tgtEl>
                                        <p:attrNameLst>
                                          <p:attrName>style.visibility</p:attrName>
                                        </p:attrNameLst>
                                      </p:cBhvr>
                                      <p:to>
                                        <p:strVal val="visible"/>
                                      </p:to>
                                    </p:set>
                                    <p:animEffect transition="in" filter="circle(in)">
                                      <p:cBhvr>
                                        <p:cTn id="23" dur="2000"/>
                                        <p:tgtEl>
                                          <p:spTgt spid="2">
                                            <p:txEl>
                                              <p:pRg st="11" end="11"/>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2">
                                            <p:txEl>
                                              <p:pRg st="12" end="12"/>
                                            </p:txEl>
                                          </p:spTgt>
                                        </p:tgtEl>
                                        <p:attrNameLst>
                                          <p:attrName>style.visibility</p:attrName>
                                        </p:attrNameLst>
                                      </p:cBhvr>
                                      <p:to>
                                        <p:strVal val="visible"/>
                                      </p:to>
                                    </p:set>
                                    <p:animEffect transition="in" filter="circle(in)">
                                      <p:cBhvr>
                                        <p:cTn id="26" dur="20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2770" name="Inhaltsplatzhalter 2" descr="BardiTafel_AKG_2-R43-F1-1260-1.jpg"/>
          <p:cNvPicPr>
            <a:picLocks noChangeAspect="1"/>
          </p:cNvPicPr>
          <p:nvPr/>
        </p:nvPicPr>
        <p:blipFill>
          <a:blip r:embed="rId3">
            <a:extLst>
              <a:ext uri="{28A0092B-C50C-407E-A947-70E740481C1C}">
                <a14:useLocalDpi xmlns:a14="http://schemas.microsoft.com/office/drawing/2010/main" val="0"/>
              </a:ext>
            </a:extLst>
          </a:blip>
          <a:srcRect l="394" t="33334" r="67361" b="31944"/>
          <a:stretch>
            <a:fillRect/>
          </a:stretch>
        </p:blipFill>
        <p:spPr bwMode="auto">
          <a:xfrm>
            <a:off x="179512" y="279979"/>
            <a:ext cx="3312368" cy="6369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7">
            <a:extLst>
              <a:ext uri="{FF2B5EF4-FFF2-40B4-BE49-F238E27FC236}">
                <a16:creationId xmlns:a16="http://schemas.microsoft.com/office/drawing/2014/main" id="{E533F613-D7E1-254E-879A-66D3F9FACAFE}"/>
              </a:ext>
            </a:extLst>
          </p:cNvPr>
          <p:cNvSpPr txBox="1"/>
          <p:nvPr/>
        </p:nvSpPr>
        <p:spPr>
          <a:xfrm>
            <a:off x="3805679" y="280380"/>
            <a:ext cx="4706738" cy="6478697"/>
          </a:xfrm>
          <a:prstGeom prst="rect">
            <a:avLst/>
          </a:prstGeom>
          <a:noFill/>
        </p:spPr>
        <p:txBody>
          <a:bodyPr wrap="none" rtlCol="0">
            <a:spAutoFit/>
          </a:bodyPr>
          <a:lstStyle/>
          <a:p>
            <a:r>
              <a:rPr lang="de-DE" sz="2800" dirty="0">
                <a:solidFill>
                  <a:srgbClr val="FFFF00"/>
                </a:solidFill>
              </a:rPr>
              <a:t>Lebenswahl:</a:t>
            </a:r>
          </a:p>
          <a:p>
            <a:endParaRPr lang="de-DE" sz="2800" dirty="0">
              <a:solidFill>
                <a:srgbClr val="FFFF00"/>
              </a:solidFill>
            </a:endParaRPr>
          </a:p>
          <a:p>
            <a:r>
              <a:rPr lang="de-DE" sz="2800" b="1" dirty="0">
                <a:solidFill>
                  <a:srgbClr val="FFFF00"/>
                </a:solidFill>
              </a:rPr>
              <a:t>berufen </a:t>
            </a:r>
          </a:p>
          <a:p>
            <a:endParaRPr lang="de-DE" sz="2800" dirty="0">
              <a:solidFill>
                <a:srgbClr val="FFFF00"/>
              </a:solidFill>
            </a:endParaRPr>
          </a:p>
          <a:p>
            <a:r>
              <a:rPr lang="de-DE" dirty="0">
                <a:solidFill>
                  <a:schemeClr val="bg1"/>
                </a:solidFill>
              </a:rPr>
              <a:t>Kaufmann? Ritter? Eremit?</a:t>
            </a:r>
          </a:p>
          <a:p>
            <a:r>
              <a:rPr lang="de-DE" dirty="0">
                <a:solidFill>
                  <a:schemeClr val="bg1"/>
                </a:solidFill>
              </a:rPr>
              <a:t>Jünger Jesu und Bruder vieler!</a:t>
            </a:r>
          </a:p>
          <a:p>
            <a:r>
              <a:rPr lang="de-DE" dirty="0">
                <a:solidFill>
                  <a:schemeClr val="bg1"/>
                </a:solidFill>
              </a:rPr>
              <a:t>Der eigene Traum vom Leben</a:t>
            </a:r>
          </a:p>
          <a:p>
            <a:r>
              <a:rPr lang="de-DE" dirty="0">
                <a:solidFill>
                  <a:schemeClr val="bg1"/>
                </a:solidFill>
              </a:rPr>
              <a:t>verändert und konkretisiert sich!</a:t>
            </a:r>
          </a:p>
          <a:p>
            <a:endParaRPr lang="de-DE" dirty="0">
              <a:solidFill>
                <a:schemeClr val="bg1"/>
              </a:solidFill>
            </a:endParaRPr>
          </a:p>
          <a:p>
            <a:endParaRPr lang="de-DE" sz="3900" dirty="0">
              <a:solidFill>
                <a:schemeClr val="bg1"/>
              </a:solidFill>
            </a:endParaRPr>
          </a:p>
          <a:p>
            <a:r>
              <a:rPr lang="de-DE" dirty="0">
                <a:solidFill>
                  <a:srgbClr val="FFFF00"/>
                </a:solidFill>
              </a:rPr>
              <a:t>Meine gereifte Lebenswahl –</a:t>
            </a:r>
          </a:p>
          <a:p>
            <a:r>
              <a:rPr lang="de-DE" dirty="0">
                <a:solidFill>
                  <a:srgbClr val="FFFF00"/>
                </a:solidFill>
              </a:rPr>
              <a:t>was bleibt für mich grundlegend?</a:t>
            </a:r>
          </a:p>
          <a:p>
            <a:endParaRPr lang="de-DE" dirty="0">
              <a:solidFill>
                <a:srgbClr val="FFFF00"/>
              </a:solidFill>
            </a:endParaRPr>
          </a:p>
          <a:p>
            <a:r>
              <a:rPr lang="de-DE" dirty="0">
                <a:solidFill>
                  <a:srgbClr val="FFFF00"/>
                </a:solidFill>
              </a:rPr>
              <a:t>Wie haben sich meine Horizonte</a:t>
            </a:r>
            <a:br>
              <a:rPr lang="de-DE" dirty="0">
                <a:solidFill>
                  <a:srgbClr val="FFFF00"/>
                </a:solidFill>
              </a:rPr>
            </a:br>
            <a:r>
              <a:rPr lang="de-DE" dirty="0">
                <a:solidFill>
                  <a:srgbClr val="FFFF00"/>
                </a:solidFill>
              </a:rPr>
              <a:t>geweitet und wo haben sich</a:t>
            </a:r>
            <a:br>
              <a:rPr lang="de-DE" dirty="0">
                <a:solidFill>
                  <a:srgbClr val="FFFF00"/>
                </a:solidFill>
              </a:rPr>
            </a:br>
            <a:r>
              <a:rPr lang="de-DE" dirty="0">
                <a:solidFill>
                  <a:srgbClr val="FFFF00"/>
                </a:solidFill>
              </a:rPr>
              <a:t>mir neue Welten eröffnet?</a:t>
            </a:r>
          </a:p>
        </p:txBody>
      </p:sp>
    </p:spTree>
    <p:extLst>
      <p:ext uri="{BB962C8B-B14F-4D97-AF65-F5344CB8AC3E}">
        <p14:creationId xmlns:p14="http://schemas.microsoft.com/office/powerpoint/2010/main" val="262808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circle(in)">
                                      <p:cBhvr>
                                        <p:cTn id="7" dur="2000"/>
                                        <p:tgtEl>
                                          <p:spTgt spid="8">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xEl>
                                              <p:pRg st="5" end="5"/>
                                            </p:txEl>
                                          </p:spTgt>
                                        </p:tgtEl>
                                        <p:attrNameLst>
                                          <p:attrName>style.visibility</p:attrName>
                                        </p:attrNameLst>
                                      </p:cBhvr>
                                      <p:to>
                                        <p:strVal val="visible"/>
                                      </p:to>
                                    </p:set>
                                    <p:animEffect transition="in" filter="circle(in)">
                                      <p:cBhvr>
                                        <p:cTn id="12" dur="2000"/>
                                        <p:tgtEl>
                                          <p:spTgt spid="8">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animEffect transition="in" filter="circle(in)">
                                      <p:cBhvr>
                                        <p:cTn id="17" dur="2000"/>
                                        <p:tgtEl>
                                          <p:spTgt spid="8">
                                            <p:txEl>
                                              <p:pRg st="6" end="6"/>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8">
                                            <p:txEl>
                                              <p:pRg st="7" end="7"/>
                                            </p:txEl>
                                          </p:spTgt>
                                        </p:tgtEl>
                                        <p:attrNameLst>
                                          <p:attrName>style.visibility</p:attrName>
                                        </p:attrNameLst>
                                      </p:cBhvr>
                                      <p:to>
                                        <p:strVal val="visible"/>
                                      </p:to>
                                    </p:set>
                                    <p:animEffect transition="in" filter="circle(in)">
                                      <p:cBhvr>
                                        <p:cTn id="20" dur="2000"/>
                                        <p:tgtEl>
                                          <p:spTgt spid="8">
                                            <p:txEl>
                                              <p:pRg st="7" end="7"/>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8">
                                            <p:txEl>
                                              <p:pRg st="10" end="10"/>
                                            </p:txEl>
                                          </p:spTgt>
                                        </p:tgtEl>
                                        <p:attrNameLst>
                                          <p:attrName>style.visibility</p:attrName>
                                        </p:attrNameLst>
                                      </p:cBhvr>
                                      <p:to>
                                        <p:strVal val="visible"/>
                                      </p:to>
                                    </p:set>
                                    <p:animEffect transition="in" filter="circle(in)">
                                      <p:cBhvr>
                                        <p:cTn id="25" dur="2000"/>
                                        <p:tgtEl>
                                          <p:spTgt spid="8">
                                            <p:txEl>
                                              <p:pRg st="10" end="10"/>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8">
                                            <p:txEl>
                                              <p:pRg st="11" end="11"/>
                                            </p:txEl>
                                          </p:spTgt>
                                        </p:tgtEl>
                                        <p:attrNameLst>
                                          <p:attrName>style.visibility</p:attrName>
                                        </p:attrNameLst>
                                      </p:cBhvr>
                                      <p:to>
                                        <p:strVal val="visible"/>
                                      </p:to>
                                    </p:set>
                                    <p:animEffect transition="in" filter="circle(in)">
                                      <p:cBhvr>
                                        <p:cTn id="28" dur="2000"/>
                                        <p:tgtEl>
                                          <p:spTgt spid="8">
                                            <p:txEl>
                                              <p:pRg st="11" end="1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8">
                                            <p:txEl>
                                              <p:pRg st="13" end="13"/>
                                            </p:txEl>
                                          </p:spTgt>
                                        </p:tgtEl>
                                        <p:attrNameLst>
                                          <p:attrName>style.visibility</p:attrName>
                                        </p:attrNameLst>
                                      </p:cBhvr>
                                      <p:to>
                                        <p:strVal val="visible"/>
                                      </p:to>
                                    </p:set>
                                    <p:animEffect transition="in" filter="circle(in)">
                                      <p:cBhvr>
                                        <p:cTn id="33" dur="2000"/>
                                        <p:tgtEl>
                                          <p:spTgt spid="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2771" name="Inhaltsplatzhalter 2" descr="BardiTafel_AKG_2-R43-F1-1260-1.jpg"/>
          <p:cNvPicPr>
            <a:picLocks noChangeAspect="1"/>
          </p:cNvPicPr>
          <p:nvPr/>
        </p:nvPicPr>
        <p:blipFill>
          <a:blip r:embed="rId3">
            <a:extLst>
              <a:ext uri="{28A0092B-C50C-407E-A947-70E740481C1C}">
                <a14:useLocalDpi xmlns:a14="http://schemas.microsoft.com/office/drawing/2010/main" val="0"/>
              </a:ext>
            </a:extLst>
          </a:blip>
          <a:srcRect l="394" t="66667" r="67361"/>
          <a:stretch>
            <a:fillRect/>
          </a:stretch>
        </p:blipFill>
        <p:spPr bwMode="auto">
          <a:xfrm>
            <a:off x="53498" y="404664"/>
            <a:ext cx="3366374" cy="621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7">
            <a:extLst>
              <a:ext uri="{FF2B5EF4-FFF2-40B4-BE49-F238E27FC236}">
                <a16:creationId xmlns:a16="http://schemas.microsoft.com/office/drawing/2014/main" id="{B39583B3-110D-6E4C-A5B8-176798E1063E}"/>
              </a:ext>
            </a:extLst>
          </p:cNvPr>
          <p:cNvSpPr txBox="1"/>
          <p:nvPr/>
        </p:nvSpPr>
        <p:spPr>
          <a:xfrm>
            <a:off x="3635896" y="116452"/>
            <a:ext cx="5545108" cy="6647974"/>
          </a:xfrm>
          <a:prstGeom prst="rect">
            <a:avLst/>
          </a:prstGeom>
          <a:noFill/>
        </p:spPr>
        <p:txBody>
          <a:bodyPr wrap="none" rtlCol="0">
            <a:spAutoFit/>
          </a:bodyPr>
          <a:lstStyle/>
          <a:p>
            <a:endParaRPr lang="de-DE" sz="1900" dirty="0">
              <a:solidFill>
                <a:srgbClr val="FFFF00"/>
              </a:solidFill>
            </a:endParaRPr>
          </a:p>
          <a:p>
            <a:r>
              <a:rPr lang="de-DE" sz="2800" dirty="0">
                <a:solidFill>
                  <a:srgbClr val="FFFF00"/>
                </a:solidFill>
              </a:rPr>
              <a:t>Auftrag</a:t>
            </a:r>
          </a:p>
          <a:p>
            <a:endParaRPr lang="de-DE" sz="2800" dirty="0">
              <a:solidFill>
                <a:srgbClr val="FFFF00"/>
              </a:solidFill>
            </a:endParaRPr>
          </a:p>
          <a:p>
            <a:endParaRPr lang="de-DE" dirty="0">
              <a:solidFill>
                <a:srgbClr val="FFFF00"/>
              </a:solidFill>
            </a:endParaRPr>
          </a:p>
          <a:p>
            <a:r>
              <a:rPr lang="de-DE" dirty="0">
                <a:solidFill>
                  <a:schemeClr val="bg1"/>
                </a:solidFill>
              </a:rPr>
              <a:t>Menschen erfahrbar machen </a:t>
            </a:r>
          </a:p>
          <a:p>
            <a:r>
              <a:rPr lang="de-DE" dirty="0">
                <a:solidFill>
                  <a:schemeClr val="bg1"/>
                </a:solidFill>
              </a:rPr>
              <a:t>dass sie geliebt sind,</a:t>
            </a:r>
          </a:p>
          <a:p>
            <a:r>
              <a:rPr lang="de-DE" dirty="0">
                <a:solidFill>
                  <a:schemeClr val="bg1"/>
                </a:solidFill>
              </a:rPr>
              <a:t>und dass der Himmel</a:t>
            </a:r>
          </a:p>
          <a:p>
            <a:r>
              <a:rPr lang="de-DE" dirty="0">
                <a:solidFill>
                  <a:schemeClr val="bg1"/>
                </a:solidFill>
              </a:rPr>
              <a:t>sich mit der Erde verbindet!</a:t>
            </a:r>
          </a:p>
          <a:p>
            <a:endParaRPr lang="de-DE" dirty="0">
              <a:solidFill>
                <a:schemeClr val="bg1"/>
              </a:solidFill>
            </a:endParaRPr>
          </a:p>
          <a:p>
            <a:r>
              <a:rPr lang="de-DE" dirty="0">
                <a:solidFill>
                  <a:schemeClr val="bg1"/>
                </a:solidFill>
              </a:rPr>
              <a:t>Geschöpf unter Geschöpfen:</a:t>
            </a:r>
            <a:br>
              <a:rPr lang="de-DE" dirty="0">
                <a:solidFill>
                  <a:schemeClr val="bg1"/>
                </a:solidFill>
              </a:rPr>
            </a:br>
            <a:r>
              <a:rPr lang="de-DE" dirty="0">
                <a:solidFill>
                  <a:schemeClr val="bg1"/>
                </a:solidFill>
              </a:rPr>
              <a:t>mit der Mitwelt vertraut werden</a:t>
            </a:r>
            <a:br>
              <a:rPr lang="de-DE" dirty="0">
                <a:solidFill>
                  <a:schemeClr val="bg1"/>
                </a:solidFill>
              </a:rPr>
            </a:br>
            <a:r>
              <a:rPr lang="de-DE" dirty="0">
                <a:solidFill>
                  <a:schemeClr val="bg1"/>
                </a:solidFill>
              </a:rPr>
              <a:t>und Gottes Schöpfung Sorge tragen!</a:t>
            </a:r>
          </a:p>
          <a:p>
            <a:endParaRPr lang="de-DE" dirty="0">
              <a:solidFill>
                <a:schemeClr val="bg1"/>
              </a:solidFill>
            </a:endParaRPr>
          </a:p>
          <a:p>
            <a:r>
              <a:rPr lang="de-DE" dirty="0">
                <a:solidFill>
                  <a:schemeClr val="bg1"/>
                </a:solidFill>
              </a:rPr>
              <a:t>Mit Menschen anderen Glaubens teilen</a:t>
            </a:r>
          </a:p>
          <a:p>
            <a:r>
              <a:rPr lang="de-DE" dirty="0">
                <a:solidFill>
                  <a:schemeClr val="bg1"/>
                </a:solidFill>
              </a:rPr>
              <a:t>und ihnen Gottes Geist zusprechen!</a:t>
            </a:r>
          </a:p>
          <a:p>
            <a:endParaRPr lang="de-DE" sz="1500" dirty="0">
              <a:solidFill>
                <a:schemeClr val="bg1"/>
              </a:solidFill>
            </a:endParaRPr>
          </a:p>
          <a:p>
            <a:endParaRPr lang="de-DE" dirty="0">
              <a:solidFill>
                <a:schemeClr val="bg1"/>
              </a:solidFill>
            </a:endParaRPr>
          </a:p>
          <a:p>
            <a:r>
              <a:rPr lang="de-DE" dirty="0">
                <a:solidFill>
                  <a:srgbClr val="FFFF00"/>
                </a:solidFill>
              </a:rPr>
              <a:t>Wie geht es mir mit meiner Sendung?</a:t>
            </a:r>
          </a:p>
        </p:txBody>
      </p:sp>
    </p:spTree>
    <p:extLst>
      <p:ext uri="{BB962C8B-B14F-4D97-AF65-F5344CB8AC3E}">
        <p14:creationId xmlns:p14="http://schemas.microsoft.com/office/powerpoint/2010/main" val="92105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circle(in)">
                                      <p:cBhvr>
                                        <p:cTn id="7" dur="2000"/>
                                        <p:tgtEl>
                                          <p:spTgt spid="8">
                                            <p:txEl>
                                              <p:pRg st="4" end="4"/>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circle(in)">
                                      <p:cBhvr>
                                        <p:cTn id="10" dur="2000"/>
                                        <p:tgtEl>
                                          <p:spTgt spid="8">
                                            <p:txEl>
                                              <p:pRg st="5" end="5"/>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animEffect transition="in" filter="circle(in)">
                                      <p:cBhvr>
                                        <p:cTn id="13" dur="2000"/>
                                        <p:tgtEl>
                                          <p:spTgt spid="8">
                                            <p:txEl>
                                              <p:pRg st="6" end="6"/>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8">
                                            <p:txEl>
                                              <p:pRg st="7" end="7"/>
                                            </p:txEl>
                                          </p:spTgt>
                                        </p:tgtEl>
                                        <p:attrNameLst>
                                          <p:attrName>style.visibility</p:attrName>
                                        </p:attrNameLst>
                                      </p:cBhvr>
                                      <p:to>
                                        <p:strVal val="visible"/>
                                      </p:to>
                                    </p:set>
                                    <p:animEffect transition="in" filter="circle(in)">
                                      <p:cBhvr>
                                        <p:cTn id="16" dur="2000"/>
                                        <p:tgtEl>
                                          <p:spTgt spid="8">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8">
                                            <p:txEl>
                                              <p:pRg st="9" end="9"/>
                                            </p:txEl>
                                          </p:spTgt>
                                        </p:tgtEl>
                                        <p:attrNameLst>
                                          <p:attrName>style.visibility</p:attrName>
                                        </p:attrNameLst>
                                      </p:cBhvr>
                                      <p:to>
                                        <p:strVal val="visible"/>
                                      </p:to>
                                    </p:set>
                                    <p:animEffect transition="in" filter="circle(in)">
                                      <p:cBhvr>
                                        <p:cTn id="21" dur="2000"/>
                                        <p:tgtEl>
                                          <p:spTgt spid="8">
                                            <p:txEl>
                                              <p:pRg st="9" end="9"/>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8">
                                            <p:txEl>
                                              <p:pRg st="11" end="11"/>
                                            </p:txEl>
                                          </p:spTgt>
                                        </p:tgtEl>
                                        <p:attrNameLst>
                                          <p:attrName>style.visibility</p:attrName>
                                        </p:attrNameLst>
                                      </p:cBhvr>
                                      <p:to>
                                        <p:strVal val="visible"/>
                                      </p:to>
                                    </p:set>
                                    <p:animEffect transition="in" filter="circle(in)">
                                      <p:cBhvr>
                                        <p:cTn id="26" dur="2000"/>
                                        <p:tgtEl>
                                          <p:spTgt spid="8">
                                            <p:txEl>
                                              <p:pRg st="11" end="11"/>
                                            </p:txEl>
                                          </p:spTgt>
                                        </p:tgtEl>
                                      </p:cBhvr>
                                    </p:animEffect>
                                  </p:childTnLst>
                                </p:cTn>
                              </p:par>
                              <p:par>
                                <p:cTn id="27" presetID="6" presetClass="entr" presetSubtype="16" fill="hold" nodeType="withEffect">
                                  <p:stCondLst>
                                    <p:cond delay="0"/>
                                  </p:stCondLst>
                                  <p:childTnLst>
                                    <p:set>
                                      <p:cBhvr>
                                        <p:cTn id="28" dur="1" fill="hold">
                                          <p:stCondLst>
                                            <p:cond delay="0"/>
                                          </p:stCondLst>
                                        </p:cTn>
                                        <p:tgtEl>
                                          <p:spTgt spid="8">
                                            <p:txEl>
                                              <p:pRg st="12" end="12"/>
                                            </p:txEl>
                                          </p:spTgt>
                                        </p:tgtEl>
                                        <p:attrNameLst>
                                          <p:attrName>style.visibility</p:attrName>
                                        </p:attrNameLst>
                                      </p:cBhvr>
                                      <p:to>
                                        <p:strVal val="visible"/>
                                      </p:to>
                                    </p:set>
                                    <p:animEffect transition="in" filter="circle(in)">
                                      <p:cBhvr>
                                        <p:cTn id="29" dur="2000"/>
                                        <p:tgtEl>
                                          <p:spTgt spid="8">
                                            <p:txEl>
                                              <p:pRg st="12" end="1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8">
                                            <p:txEl>
                                              <p:pRg st="15" end="15"/>
                                            </p:txEl>
                                          </p:spTgt>
                                        </p:tgtEl>
                                        <p:attrNameLst>
                                          <p:attrName>style.visibility</p:attrName>
                                        </p:attrNameLst>
                                      </p:cBhvr>
                                      <p:to>
                                        <p:strVal val="visible"/>
                                      </p:to>
                                    </p:set>
                                    <p:animEffect transition="in" filter="circle(in)">
                                      <p:cBhvr>
                                        <p:cTn id="34" dur="2000"/>
                                        <p:tgtEl>
                                          <p:spTgt spid="8">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2769" name="Inhaltsplatzhalter 2" descr="BardiTafel_AKG_2-R43-F1-1260-1.jpg"/>
          <p:cNvPicPr>
            <a:picLocks noGrp="1" noChangeAspect="1"/>
          </p:cNvPicPr>
          <p:nvPr>
            <p:ph/>
          </p:nvPr>
        </p:nvPicPr>
        <p:blipFill>
          <a:blip r:embed="rId3">
            <a:extLst>
              <a:ext uri="{28A0092B-C50C-407E-A947-70E740481C1C}">
                <a14:useLocalDpi xmlns:a14="http://schemas.microsoft.com/office/drawing/2010/main" val="0"/>
              </a:ext>
            </a:extLst>
          </a:blip>
          <a:srcRect l="394" t="5556" r="67361" b="65277"/>
          <a:stretch>
            <a:fillRect/>
          </a:stretch>
        </p:blipFill>
        <p:spPr>
          <a:xfrm>
            <a:off x="160026" y="224450"/>
            <a:ext cx="2514600" cy="4062413"/>
          </a:xfrm>
        </p:spPr>
      </p:pic>
      <p:pic>
        <p:nvPicPr>
          <p:cNvPr id="32770" name="Inhaltsplatzhalter 2" descr="BardiTafel_AKG_2-R43-F1-1260-1.jpg"/>
          <p:cNvPicPr>
            <a:picLocks noChangeAspect="1"/>
          </p:cNvPicPr>
          <p:nvPr/>
        </p:nvPicPr>
        <p:blipFill>
          <a:blip r:embed="rId3">
            <a:extLst>
              <a:ext uri="{28A0092B-C50C-407E-A947-70E740481C1C}">
                <a14:useLocalDpi xmlns:a14="http://schemas.microsoft.com/office/drawing/2010/main" val="0"/>
              </a:ext>
            </a:extLst>
          </a:blip>
          <a:srcRect l="394" t="33334" r="67361" b="31944"/>
          <a:stretch>
            <a:fillRect/>
          </a:stretch>
        </p:blipFill>
        <p:spPr bwMode="auto">
          <a:xfrm>
            <a:off x="2980928" y="1466106"/>
            <a:ext cx="2743200" cy="52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Inhaltsplatzhalter 2" descr="BardiTafel_AKG_2-R43-F1-1260-1.jpg"/>
          <p:cNvPicPr>
            <a:picLocks noChangeAspect="1"/>
          </p:cNvPicPr>
          <p:nvPr/>
        </p:nvPicPr>
        <p:blipFill>
          <a:blip r:embed="rId3">
            <a:extLst>
              <a:ext uri="{28A0092B-C50C-407E-A947-70E740481C1C}">
                <a14:useLocalDpi xmlns:a14="http://schemas.microsoft.com/office/drawing/2010/main" val="0"/>
              </a:ext>
            </a:extLst>
          </a:blip>
          <a:srcRect l="394" t="66667" r="67361"/>
          <a:stretch>
            <a:fillRect/>
          </a:stretch>
        </p:blipFill>
        <p:spPr bwMode="auto">
          <a:xfrm>
            <a:off x="6031842" y="102840"/>
            <a:ext cx="2971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Freihandform 1"/>
          <p:cNvSpPr>
            <a:spLocks/>
          </p:cNvSpPr>
          <p:nvPr/>
        </p:nvSpPr>
        <p:spPr bwMode="auto">
          <a:xfrm>
            <a:off x="62852" y="93581"/>
            <a:ext cx="2708948" cy="1233569"/>
          </a:xfrm>
          <a:custGeom>
            <a:avLst/>
            <a:gdLst>
              <a:gd name="T0" fmla="*/ 0 w 2381250"/>
              <a:gd name="T1" fmla="*/ 1127125 h 1127125"/>
              <a:gd name="T2" fmla="*/ 2381250 w 2381250"/>
              <a:gd name="T3" fmla="*/ 0 h 1127125"/>
              <a:gd name="T4" fmla="*/ 15875 w 2381250"/>
              <a:gd name="T5" fmla="*/ 15875 h 1127125"/>
              <a:gd name="T6" fmla="*/ 47625 w 2381250"/>
              <a:gd name="T7" fmla="*/ 1095375 h 11271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81250" h="1127125">
                <a:moveTo>
                  <a:pt x="0" y="1127125"/>
                </a:moveTo>
                <a:lnTo>
                  <a:pt x="2381250" y="0"/>
                </a:lnTo>
                <a:lnTo>
                  <a:pt x="15875" y="15875"/>
                </a:lnTo>
                <a:lnTo>
                  <a:pt x="47625" y="1095375"/>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 name="Textfeld 1">
            <a:extLst>
              <a:ext uri="{FF2B5EF4-FFF2-40B4-BE49-F238E27FC236}">
                <a16:creationId xmlns:a16="http://schemas.microsoft.com/office/drawing/2014/main" id="{A59CCA94-93D5-9442-9B02-73409214EB8F}"/>
              </a:ext>
            </a:extLst>
          </p:cNvPr>
          <p:cNvSpPr txBox="1"/>
          <p:nvPr/>
        </p:nvSpPr>
        <p:spPr>
          <a:xfrm>
            <a:off x="273068" y="4869160"/>
            <a:ext cx="1451038" cy="1200329"/>
          </a:xfrm>
          <a:prstGeom prst="rect">
            <a:avLst/>
          </a:prstGeom>
          <a:noFill/>
        </p:spPr>
        <p:txBody>
          <a:bodyPr wrap="none" rtlCol="0">
            <a:spAutoFit/>
          </a:bodyPr>
          <a:lstStyle/>
          <a:p>
            <a:r>
              <a:rPr lang="de-DE" b="1" dirty="0">
                <a:solidFill>
                  <a:srgbClr val="FFFF00"/>
                </a:solidFill>
              </a:rPr>
              <a:t>Herkunft</a:t>
            </a:r>
            <a:endParaRPr lang="de-DE" dirty="0">
              <a:solidFill>
                <a:srgbClr val="FFFF00"/>
              </a:solidFill>
            </a:endParaRPr>
          </a:p>
          <a:p>
            <a:r>
              <a:rPr lang="de-DE" dirty="0">
                <a:solidFill>
                  <a:schemeClr val="bg1"/>
                </a:solidFill>
              </a:rPr>
              <a:t>geprägt </a:t>
            </a:r>
          </a:p>
          <a:p>
            <a:r>
              <a:rPr lang="de-DE" dirty="0">
                <a:solidFill>
                  <a:schemeClr val="bg1"/>
                </a:solidFill>
              </a:rPr>
              <a:t>und frei</a:t>
            </a:r>
          </a:p>
        </p:txBody>
      </p:sp>
      <p:sp>
        <p:nvSpPr>
          <p:cNvPr id="8" name="Textfeld 7">
            <a:extLst>
              <a:ext uri="{FF2B5EF4-FFF2-40B4-BE49-F238E27FC236}">
                <a16:creationId xmlns:a16="http://schemas.microsoft.com/office/drawing/2014/main" id="{0768562E-1BCB-F842-833D-BA64BA679403}"/>
              </a:ext>
            </a:extLst>
          </p:cNvPr>
          <p:cNvSpPr txBox="1"/>
          <p:nvPr/>
        </p:nvSpPr>
        <p:spPr>
          <a:xfrm>
            <a:off x="2771800" y="126821"/>
            <a:ext cx="3268844" cy="1200329"/>
          </a:xfrm>
          <a:prstGeom prst="rect">
            <a:avLst/>
          </a:prstGeom>
          <a:noFill/>
        </p:spPr>
        <p:txBody>
          <a:bodyPr wrap="none" rtlCol="0">
            <a:spAutoFit/>
          </a:bodyPr>
          <a:lstStyle/>
          <a:p>
            <a:r>
              <a:rPr lang="de-DE" b="1" dirty="0">
                <a:solidFill>
                  <a:srgbClr val="FFFF00"/>
                </a:solidFill>
              </a:rPr>
              <a:t>Lebenswahl</a:t>
            </a:r>
          </a:p>
          <a:p>
            <a:r>
              <a:rPr lang="de-DE" dirty="0">
                <a:solidFill>
                  <a:schemeClr val="bg1"/>
                </a:solidFill>
              </a:rPr>
              <a:t>gefunden – entfaltet</a:t>
            </a:r>
          </a:p>
          <a:p>
            <a:r>
              <a:rPr lang="de-DE" dirty="0">
                <a:solidFill>
                  <a:schemeClr val="bg1"/>
                </a:solidFill>
              </a:rPr>
              <a:t>persönlich gemeinsam</a:t>
            </a:r>
          </a:p>
        </p:txBody>
      </p:sp>
      <p:sp>
        <p:nvSpPr>
          <p:cNvPr id="9" name="Textfeld 8">
            <a:extLst>
              <a:ext uri="{FF2B5EF4-FFF2-40B4-BE49-F238E27FC236}">
                <a16:creationId xmlns:a16="http://schemas.microsoft.com/office/drawing/2014/main" id="{F55EB870-B4CD-2A40-AA36-10E5E016EC7A}"/>
              </a:ext>
            </a:extLst>
          </p:cNvPr>
          <p:cNvSpPr txBox="1"/>
          <p:nvPr/>
        </p:nvSpPr>
        <p:spPr>
          <a:xfrm>
            <a:off x="5940152" y="5657671"/>
            <a:ext cx="3145413" cy="1200329"/>
          </a:xfrm>
          <a:prstGeom prst="rect">
            <a:avLst/>
          </a:prstGeom>
          <a:noFill/>
        </p:spPr>
        <p:txBody>
          <a:bodyPr wrap="none" rtlCol="0">
            <a:spAutoFit/>
          </a:bodyPr>
          <a:lstStyle/>
          <a:p>
            <a:r>
              <a:rPr lang="de-DE" b="1" dirty="0">
                <a:solidFill>
                  <a:srgbClr val="FFFF00"/>
                </a:solidFill>
              </a:rPr>
              <a:t>Auftrag</a:t>
            </a:r>
            <a:endParaRPr lang="de-DE" dirty="0">
              <a:solidFill>
                <a:srgbClr val="FFFF00"/>
              </a:solidFill>
            </a:endParaRPr>
          </a:p>
          <a:p>
            <a:r>
              <a:rPr lang="de-DE" dirty="0">
                <a:solidFill>
                  <a:schemeClr val="bg1"/>
                </a:solidFill>
              </a:rPr>
              <a:t>mit und für Menschen</a:t>
            </a:r>
          </a:p>
          <a:p>
            <a:r>
              <a:rPr lang="de-DE" dirty="0">
                <a:solidFill>
                  <a:schemeClr val="bg1"/>
                </a:solidFill>
              </a:rPr>
              <a:t>in dieser Schöpfung</a:t>
            </a:r>
          </a:p>
        </p:txBody>
      </p:sp>
    </p:spTree>
    <p:extLst>
      <p:ext uri="{BB962C8B-B14F-4D97-AF65-F5344CB8AC3E}">
        <p14:creationId xmlns:p14="http://schemas.microsoft.com/office/powerpoint/2010/main" val="1019039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circle(in)">
                                      <p:cBhvr>
                                        <p:cTn id="7" dur="2000"/>
                                        <p:tgtEl>
                                          <p:spTgt spid="2">
                                            <p:txEl>
                                              <p:pRg st="1" end="1"/>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circle(in)">
                                      <p:cBhvr>
                                        <p:cTn id="10" dur="2000"/>
                                        <p:tgtEl>
                                          <p:spTgt spid="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circle(in)">
                                      <p:cBhvr>
                                        <p:cTn id="15" dur="2000"/>
                                        <p:tgtEl>
                                          <p:spTgt spid="8">
                                            <p:txEl>
                                              <p:pRg st="1" end="1"/>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circle(in)">
                                      <p:cBhvr>
                                        <p:cTn id="18" dur="2000"/>
                                        <p:tgtEl>
                                          <p:spTgt spid="8">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circle(in)">
                                      <p:cBhvr>
                                        <p:cTn id="23" dur="2000"/>
                                        <p:tgtEl>
                                          <p:spTgt spid="9">
                                            <p:txEl>
                                              <p:pRg st="1" end="1"/>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9">
                                            <p:txEl>
                                              <p:pRg st="2" end="2"/>
                                            </p:txEl>
                                          </p:spTgt>
                                        </p:tgtEl>
                                        <p:attrNameLst>
                                          <p:attrName>style.visibility</p:attrName>
                                        </p:attrNameLst>
                                      </p:cBhvr>
                                      <p:to>
                                        <p:strVal val="visible"/>
                                      </p:to>
                                    </p:set>
                                    <p:animEffect transition="in" filter="circle(in)">
                                      <p:cBhvr>
                                        <p:cTn id="26" dur="20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8545" name="Gleichschenkliges Dreieck 4"/>
          <p:cNvSpPr>
            <a:spLocks noChangeArrowheads="1"/>
          </p:cNvSpPr>
          <p:nvPr/>
        </p:nvSpPr>
        <p:spPr bwMode="auto">
          <a:xfrm flipH="1" flipV="1">
            <a:off x="4857750" y="857250"/>
            <a:ext cx="1943100" cy="800100"/>
          </a:xfrm>
          <a:prstGeom prst="triangle">
            <a:avLst>
              <a:gd name="adj" fmla="val 0"/>
            </a:avLst>
          </a:prstGeom>
          <a:solidFill>
            <a:schemeClr val="tx1"/>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s-ES_tradnl" altLang="de-DE" sz="1800"/>
          </a:p>
        </p:txBody>
      </p:sp>
      <p:sp>
        <p:nvSpPr>
          <p:cNvPr id="108546" name="Textfeld 7"/>
          <p:cNvSpPr txBox="1">
            <a:spLocks noChangeArrowheads="1"/>
          </p:cNvSpPr>
          <p:nvPr/>
        </p:nvSpPr>
        <p:spPr bwMode="auto">
          <a:xfrm>
            <a:off x="2915816" y="1846565"/>
            <a:ext cx="14157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altLang="de-DE" sz="1800" dirty="0">
                <a:solidFill>
                  <a:srgbClr val="F8FF22"/>
                </a:solidFill>
              </a:rPr>
              <a:t>Franz in</a:t>
            </a:r>
          </a:p>
          <a:p>
            <a:pPr eaLnBrk="1" hangingPunct="1"/>
            <a:r>
              <a:rPr lang="de-DE" altLang="de-DE" sz="1800" dirty="0">
                <a:solidFill>
                  <a:srgbClr val="F8FF22"/>
                </a:solidFill>
              </a:rPr>
              <a:t>seiner Stadt</a:t>
            </a:r>
          </a:p>
        </p:txBody>
      </p:sp>
      <p:sp>
        <p:nvSpPr>
          <p:cNvPr id="108547" name="Textfeld 8"/>
          <p:cNvSpPr txBox="1">
            <a:spLocks noChangeArrowheads="1"/>
          </p:cNvSpPr>
          <p:nvPr/>
        </p:nvSpPr>
        <p:spPr bwMode="auto">
          <a:xfrm>
            <a:off x="2952641" y="3813802"/>
            <a:ext cx="12577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altLang="de-DE" sz="1800" dirty="0">
                <a:solidFill>
                  <a:srgbClr val="F8FF22"/>
                </a:solidFill>
              </a:rPr>
              <a:t>in der </a:t>
            </a:r>
          </a:p>
          <a:p>
            <a:pPr eaLnBrk="1" hangingPunct="1"/>
            <a:r>
              <a:rPr lang="de-DE" altLang="de-DE" sz="1800" dirty="0">
                <a:solidFill>
                  <a:srgbClr val="F8FF22"/>
                </a:solidFill>
              </a:rPr>
              <a:t>Weltkirche</a:t>
            </a:r>
          </a:p>
        </p:txBody>
      </p:sp>
      <p:sp>
        <p:nvSpPr>
          <p:cNvPr id="108548" name="Textfeld 9"/>
          <p:cNvSpPr txBox="1">
            <a:spLocks noChangeArrowheads="1"/>
          </p:cNvSpPr>
          <p:nvPr/>
        </p:nvSpPr>
        <p:spPr bwMode="auto">
          <a:xfrm>
            <a:off x="2996436" y="5158933"/>
            <a:ext cx="12875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altLang="de-DE" sz="1800" dirty="0">
                <a:solidFill>
                  <a:srgbClr val="F8FF22"/>
                </a:solidFill>
              </a:rPr>
              <a:t>in der</a:t>
            </a:r>
          </a:p>
          <a:p>
            <a:pPr eaLnBrk="1" hangingPunct="1"/>
            <a:r>
              <a:rPr lang="de-DE" altLang="de-DE" sz="1800" dirty="0">
                <a:solidFill>
                  <a:srgbClr val="F8FF22"/>
                </a:solidFill>
              </a:rPr>
              <a:t>Schöpfung</a:t>
            </a:r>
          </a:p>
        </p:txBody>
      </p:sp>
      <p:sp>
        <p:nvSpPr>
          <p:cNvPr id="108550" name="Pfeil nach rechts 1"/>
          <p:cNvSpPr>
            <a:spLocks noChangeArrowheads="1"/>
          </p:cNvSpPr>
          <p:nvPr/>
        </p:nvSpPr>
        <p:spPr bwMode="auto">
          <a:xfrm>
            <a:off x="4365549" y="1922480"/>
            <a:ext cx="801965" cy="309012"/>
          </a:xfrm>
          <a:prstGeom prst="rightArrow">
            <a:avLst>
              <a:gd name="adj1" fmla="val 50000"/>
              <a:gd name="adj2" fmla="val 50102"/>
            </a:avLst>
          </a:prstGeom>
          <a:solidFill>
            <a:schemeClr val="bg1"/>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fr-FR" altLang="de-DE" sz="1800"/>
          </a:p>
        </p:txBody>
      </p:sp>
      <p:sp>
        <p:nvSpPr>
          <p:cNvPr id="108551" name="Pfeil nach rechts 12"/>
          <p:cNvSpPr>
            <a:spLocks noChangeArrowheads="1"/>
          </p:cNvSpPr>
          <p:nvPr/>
        </p:nvSpPr>
        <p:spPr bwMode="auto">
          <a:xfrm>
            <a:off x="4394061" y="3985604"/>
            <a:ext cx="801965" cy="339035"/>
          </a:xfrm>
          <a:prstGeom prst="rightArrow">
            <a:avLst>
              <a:gd name="adj1" fmla="val 50000"/>
              <a:gd name="adj2" fmla="val 50102"/>
            </a:avLst>
          </a:prstGeom>
          <a:solidFill>
            <a:schemeClr val="bg1"/>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fr-FR" altLang="de-DE" sz="1800"/>
          </a:p>
        </p:txBody>
      </p:sp>
      <p:grpSp>
        <p:nvGrpSpPr>
          <p:cNvPr id="3" name="Gruppieren 2">
            <a:extLst>
              <a:ext uri="{FF2B5EF4-FFF2-40B4-BE49-F238E27FC236}">
                <a16:creationId xmlns:a16="http://schemas.microsoft.com/office/drawing/2014/main" id="{CB1D9584-1EC7-4943-8F07-BF9DAE38A3CC}"/>
              </a:ext>
            </a:extLst>
          </p:cNvPr>
          <p:cNvGrpSpPr/>
          <p:nvPr/>
        </p:nvGrpSpPr>
        <p:grpSpPr>
          <a:xfrm>
            <a:off x="5129994" y="228054"/>
            <a:ext cx="4001331" cy="6401892"/>
            <a:chOff x="6036805" y="1033147"/>
            <a:chExt cx="3051780" cy="5103786"/>
          </a:xfrm>
        </p:grpSpPr>
        <p:pic>
          <p:nvPicPr>
            <p:cNvPr id="108549" name="Bild 3" descr="BardiTafel_AKG_2-R43-F1-126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10796" y="1050583"/>
              <a:ext cx="2849165"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3" name="Freihandform 1"/>
            <p:cNvSpPr>
              <a:spLocks/>
            </p:cNvSpPr>
            <p:nvPr/>
          </p:nvSpPr>
          <p:spPr bwMode="auto">
            <a:xfrm>
              <a:off x="6036805" y="1033147"/>
              <a:ext cx="3051780" cy="780994"/>
            </a:xfrm>
            <a:custGeom>
              <a:avLst/>
              <a:gdLst>
                <a:gd name="T0" fmla="*/ 0 w 3937000"/>
                <a:gd name="T1" fmla="*/ 984271 h 984250"/>
                <a:gd name="T2" fmla="*/ 2000250 w 3937000"/>
                <a:gd name="T3" fmla="*/ 0 h 984250"/>
                <a:gd name="T4" fmla="*/ 3937000 w 3937000"/>
                <a:gd name="T5" fmla="*/ 889021 h 984250"/>
                <a:gd name="T6" fmla="*/ 3905250 w 3937000"/>
                <a:gd name="T7" fmla="*/ 0 h 984250"/>
                <a:gd name="T8" fmla="*/ 63500 w 3937000"/>
                <a:gd name="T9" fmla="*/ 15875 h 984250"/>
                <a:gd name="T10" fmla="*/ 111125 w 3937000"/>
                <a:gd name="T11" fmla="*/ 936646 h 9842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37000" h="984250">
                  <a:moveTo>
                    <a:pt x="0" y="984250"/>
                  </a:moveTo>
                  <a:lnTo>
                    <a:pt x="2000250" y="0"/>
                  </a:lnTo>
                  <a:lnTo>
                    <a:pt x="3937000" y="889000"/>
                  </a:lnTo>
                  <a:lnTo>
                    <a:pt x="3905250" y="0"/>
                  </a:lnTo>
                  <a:lnTo>
                    <a:pt x="63500" y="15875"/>
                  </a:lnTo>
                  <a:lnTo>
                    <a:pt x="111125" y="936625"/>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800"/>
            </a:p>
          </p:txBody>
        </p:sp>
      </p:grpSp>
      <p:sp>
        <p:nvSpPr>
          <p:cNvPr id="11" name="Pfeil nach rechts 13">
            <a:extLst>
              <a:ext uri="{FF2B5EF4-FFF2-40B4-BE49-F238E27FC236}">
                <a16:creationId xmlns:a16="http://schemas.microsoft.com/office/drawing/2014/main" id="{106481F3-8D7C-9E4F-A1BA-27E39F1E6A8C}"/>
              </a:ext>
            </a:extLst>
          </p:cNvPr>
          <p:cNvSpPr>
            <a:spLocks noChangeArrowheads="1"/>
          </p:cNvSpPr>
          <p:nvPr/>
        </p:nvSpPr>
        <p:spPr bwMode="auto">
          <a:xfrm>
            <a:off x="4373714" y="5352645"/>
            <a:ext cx="801965" cy="299802"/>
          </a:xfrm>
          <a:prstGeom prst="rightArrow">
            <a:avLst>
              <a:gd name="adj1" fmla="val 50000"/>
              <a:gd name="adj2" fmla="val 49944"/>
            </a:avLst>
          </a:prstGeom>
          <a:solidFill>
            <a:schemeClr val="bg1"/>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fr-FR" altLang="de-DE" sz="1800"/>
          </a:p>
        </p:txBody>
      </p:sp>
      <p:sp>
        <p:nvSpPr>
          <p:cNvPr id="12" name="Textfeld 9">
            <a:extLst>
              <a:ext uri="{FF2B5EF4-FFF2-40B4-BE49-F238E27FC236}">
                <a16:creationId xmlns:a16="http://schemas.microsoft.com/office/drawing/2014/main" id="{09489A24-1E55-F94F-BA6A-DE15F6A6F750}"/>
              </a:ext>
            </a:extLst>
          </p:cNvPr>
          <p:cNvSpPr txBox="1">
            <a:spLocks noChangeArrowheads="1"/>
          </p:cNvSpPr>
          <p:nvPr/>
        </p:nvSpPr>
        <p:spPr bwMode="auto">
          <a:xfrm>
            <a:off x="3015164" y="5877272"/>
            <a:ext cx="15568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altLang="de-DE" sz="1800" dirty="0">
                <a:solidFill>
                  <a:srgbClr val="F8FF22"/>
                </a:solidFill>
              </a:rPr>
              <a:t>Menschheits-</a:t>
            </a:r>
          </a:p>
          <a:p>
            <a:pPr eaLnBrk="1" hangingPunct="1"/>
            <a:r>
              <a:rPr lang="de-DE" altLang="de-DE" sz="1800" dirty="0" err="1">
                <a:solidFill>
                  <a:srgbClr val="F8FF22"/>
                </a:solidFill>
              </a:rPr>
              <a:t>familie</a:t>
            </a:r>
            <a:endParaRPr lang="de-DE" altLang="de-DE" sz="1800" dirty="0">
              <a:solidFill>
                <a:srgbClr val="F8FF22"/>
              </a:solidFill>
            </a:endParaRPr>
          </a:p>
        </p:txBody>
      </p:sp>
      <p:sp>
        <p:nvSpPr>
          <p:cNvPr id="13" name="Pfeil nach rechts 13">
            <a:extLst>
              <a:ext uri="{FF2B5EF4-FFF2-40B4-BE49-F238E27FC236}">
                <a16:creationId xmlns:a16="http://schemas.microsoft.com/office/drawing/2014/main" id="{9743022F-9818-5040-85B2-1CE2F0CBC377}"/>
              </a:ext>
            </a:extLst>
          </p:cNvPr>
          <p:cNvSpPr>
            <a:spLocks noChangeArrowheads="1"/>
          </p:cNvSpPr>
          <p:nvPr/>
        </p:nvSpPr>
        <p:spPr bwMode="auto">
          <a:xfrm>
            <a:off x="4394061" y="6078751"/>
            <a:ext cx="801965" cy="299802"/>
          </a:xfrm>
          <a:prstGeom prst="rightArrow">
            <a:avLst>
              <a:gd name="adj1" fmla="val 50000"/>
              <a:gd name="adj2" fmla="val 49944"/>
            </a:avLst>
          </a:prstGeom>
          <a:solidFill>
            <a:schemeClr val="bg1"/>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fr-FR" altLang="de-DE" sz="1800"/>
          </a:p>
        </p:txBody>
      </p:sp>
      <p:sp>
        <p:nvSpPr>
          <p:cNvPr id="14" name="Textfeld 7">
            <a:extLst>
              <a:ext uri="{FF2B5EF4-FFF2-40B4-BE49-F238E27FC236}">
                <a16:creationId xmlns:a16="http://schemas.microsoft.com/office/drawing/2014/main" id="{BD2543DA-C336-6541-BD7D-5D22F16ED720}"/>
              </a:ext>
            </a:extLst>
          </p:cNvPr>
          <p:cNvSpPr txBox="1">
            <a:spLocks noChangeArrowheads="1"/>
          </p:cNvSpPr>
          <p:nvPr/>
        </p:nvSpPr>
        <p:spPr bwMode="auto">
          <a:xfrm>
            <a:off x="2858302" y="1052736"/>
            <a:ext cx="16209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altLang="de-DE" sz="1800" dirty="0">
                <a:solidFill>
                  <a:srgbClr val="F8FF22"/>
                </a:solidFill>
              </a:rPr>
              <a:t>Franz in</a:t>
            </a:r>
          </a:p>
          <a:p>
            <a:pPr eaLnBrk="1" hangingPunct="1"/>
            <a:r>
              <a:rPr lang="de-DE" altLang="de-DE" sz="1800" dirty="0">
                <a:solidFill>
                  <a:srgbClr val="F8FF22"/>
                </a:solidFill>
              </a:rPr>
              <a:t>seiner Familie</a:t>
            </a:r>
          </a:p>
        </p:txBody>
      </p:sp>
      <p:sp>
        <p:nvSpPr>
          <p:cNvPr id="15" name="Pfeil nach rechts 13">
            <a:extLst>
              <a:ext uri="{FF2B5EF4-FFF2-40B4-BE49-F238E27FC236}">
                <a16:creationId xmlns:a16="http://schemas.microsoft.com/office/drawing/2014/main" id="{02875DB2-F341-E841-8C66-ABAA5DEF44F5}"/>
              </a:ext>
            </a:extLst>
          </p:cNvPr>
          <p:cNvSpPr>
            <a:spLocks noChangeArrowheads="1"/>
          </p:cNvSpPr>
          <p:nvPr/>
        </p:nvSpPr>
        <p:spPr bwMode="auto">
          <a:xfrm>
            <a:off x="4418107" y="1184982"/>
            <a:ext cx="801965" cy="299802"/>
          </a:xfrm>
          <a:prstGeom prst="rightArrow">
            <a:avLst>
              <a:gd name="adj1" fmla="val 50000"/>
              <a:gd name="adj2" fmla="val 49944"/>
            </a:avLst>
          </a:prstGeom>
          <a:solidFill>
            <a:schemeClr val="bg1"/>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fr-FR" altLang="de-DE" sz="1800"/>
          </a:p>
        </p:txBody>
      </p:sp>
      <p:sp>
        <p:nvSpPr>
          <p:cNvPr id="2" name="Pfeil nach unten 1">
            <a:extLst>
              <a:ext uri="{FF2B5EF4-FFF2-40B4-BE49-F238E27FC236}">
                <a16:creationId xmlns:a16="http://schemas.microsoft.com/office/drawing/2014/main" id="{6BF0B7A9-489F-D343-B0CC-73F969877AD7}"/>
              </a:ext>
            </a:extLst>
          </p:cNvPr>
          <p:cNvSpPr/>
          <p:nvPr/>
        </p:nvSpPr>
        <p:spPr>
          <a:xfrm>
            <a:off x="47287" y="996893"/>
            <a:ext cx="3166254" cy="5633053"/>
          </a:xfrm>
          <a:prstGeom prst="downArrow">
            <a:avLst>
              <a:gd name="adj1" fmla="val 61002"/>
              <a:gd name="adj2" fmla="val 26384"/>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75" dirty="0">
              <a:solidFill>
                <a:schemeClr val="tx1"/>
              </a:solidFill>
            </a:endParaRPr>
          </a:p>
          <a:p>
            <a:pPr algn="ctr"/>
            <a:endParaRPr lang="de-DE" sz="1875" dirty="0">
              <a:solidFill>
                <a:schemeClr val="tx1"/>
              </a:solidFill>
            </a:endParaRPr>
          </a:p>
          <a:p>
            <a:pPr algn="ctr"/>
            <a:r>
              <a:rPr lang="de-DE" sz="1875" dirty="0">
                <a:solidFill>
                  <a:schemeClr val="tx1"/>
                </a:solidFill>
              </a:rPr>
              <a:t>Von der </a:t>
            </a:r>
          </a:p>
          <a:p>
            <a:pPr algn="ctr"/>
            <a:r>
              <a:rPr lang="de-DE" sz="1875" dirty="0">
                <a:solidFill>
                  <a:schemeClr val="tx1"/>
                </a:solidFill>
              </a:rPr>
              <a:t>eigenen</a:t>
            </a:r>
          </a:p>
          <a:p>
            <a:pPr algn="ctr"/>
            <a:r>
              <a:rPr lang="de-DE" sz="1875" dirty="0">
                <a:solidFill>
                  <a:schemeClr val="tx1"/>
                </a:solidFill>
              </a:rPr>
              <a:t>Stamm-</a:t>
            </a:r>
          </a:p>
          <a:p>
            <a:pPr algn="ctr"/>
            <a:r>
              <a:rPr lang="de-DE" sz="1875" dirty="0" err="1">
                <a:solidFill>
                  <a:schemeClr val="tx1"/>
                </a:solidFill>
              </a:rPr>
              <a:t>familie</a:t>
            </a:r>
            <a:endParaRPr lang="de-DE" sz="1875" dirty="0">
              <a:solidFill>
                <a:schemeClr val="tx1"/>
              </a:solidFill>
            </a:endParaRPr>
          </a:p>
          <a:p>
            <a:pPr algn="ctr"/>
            <a:endParaRPr lang="de-DE" sz="1875" dirty="0">
              <a:solidFill>
                <a:schemeClr val="tx1"/>
              </a:solidFill>
            </a:endParaRPr>
          </a:p>
          <a:p>
            <a:pPr algn="ctr"/>
            <a:r>
              <a:rPr lang="de-DE" sz="1875" dirty="0">
                <a:solidFill>
                  <a:schemeClr val="tx1"/>
                </a:solidFill>
              </a:rPr>
              <a:t>und Stadt</a:t>
            </a:r>
          </a:p>
          <a:p>
            <a:pPr algn="ctr"/>
            <a:r>
              <a:rPr lang="de-DE" sz="1875" dirty="0">
                <a:solidFill>
                  <a:schemeClr val="tx1"/>
                </a:solidFill>
              </a:rPr>
              <a:t>zur</a:t>
            </a:r>
          </a:p>
          <a:p>
            <a:pPr algn="ctr"/>
            <a:endParaRPr lang="de-DE" sz="1875" dirty="0">
              <a:solidFill>
                <a:schemeClr val="tx1"/>
              </a:solidFill>
            </a:endParaRPr>
          </a:p>
          <a:p>
            <a:pPr algn="ctr"/>
            <a:r>
              <a:rPr lang="de-DE" sz="1875" dirty="0">
                <a:solidFill>
                  <a:schemeClr val="tx1"/>
                </a:solidFill>
              </a:rPr>
              <a:t>Weltkirche</a:t>
            </a:r>
          </a:p>
          <a:p>
            <a:pPr algn="ctr"/>
            <a:endParaRPr lang="de-DE" sz="1875" dirty="0">
              <a:solidFill>
                <a:schemeClr val="tx1"/>
              </a:solidFill>
            </a:endParaRPr>
          </a:p>
          <a:p>
            <a:pPr algn="ctr"/>
            <a:r>
              <a:rPr lang="de-DE" sz="1875" dirty="0">
                <a:solidFill>
                  <a:schemeClr val="tx1"/>
                </a:solidFill>
              </a:rPr>
              <a:t>und</a:t>
            </a:r>
          </a:p>
          <a:p>
            <a:pPr algn="ctr"/>
            <a:r>
              <a:rPr lang="de-DE" sz="1875" dirty="0">
                <a:solidFill>
                  <a:schemeClr val="tx1"/>
                </a:solidFill>
              </a:rPr>
              <a:t>Schöpfungs-</a:t>
            </a:r>
          </a:p>
          <a:p>
            <a:pPr algn="ctr"/>
            <a:r>
              <a:rPr lang="de-DE" sz="1875" dirty="0" err="1">
                <a:solidFill>
                  <a:schemeClr val="tx1"/>
                </a:solidFill>
              </a:rPr>
              <a:t>familie</a:t>
            </a:r>
            <a:r>
              <a:rPr lang="de-DE" sz="1875" dirty="0">
                <a:solidFill>
                  <a:schemeClr val="tx1"/>
                </a:solidFill>
              </a:rPr>
              <a:t>-</a:t>
            </a:r>
          </a:p>
          <a:p>
            <a:pPr algn="ctr"/>
            <a:endParaRPr lang="de-DE" sz="1875" dirty="0">
              <a:solidFill>
                <a:schemeClr val="tx1"/>
              </a:solidFill>
            </a:endParaRPr>
          </a:p>
          <a:p>
            <a:pPr algn="ctr"/>
            <a:r>
              <a:rPr lang="de-DE" sz="1875" dirty="0">
                <a:solidFill>
                  <a:schemeClr val="tx1"/>
                </a:solidFill>
              </a:rPr>
              <a:t>verbunden</a:t>
            </a:r>
          </a:p>
          <a:p>
            <a:pPr algn="ctr"/>
            <a:r>
              <a:rPr lang="de-DE" sz="1875" dirty="0">
                <a:solidFill>
                  <a:schemeClr val="tx1"/>
                </a:solidFill>
              </a:rPr>
              <a:t>mit der</a:t>
            </a:r>
          </a:p>
          <a:p>
            <a:pPr algn="ctr"/>
            <a:r>
              <a:rPr lang="de-DE" sz="1875" dirty="0">
                <a:solidFill>
                  <a:schemeClr val="tx1"/>
                </a:solidFill>
              </a:rPr>
              <a:t>Menschheit</a:t>
            </a:r>
          </a:p>
        </p:txBody>
      </p:sp>
      <p:sp>
        <p:nvSpPr>
          <p:cNvPr id="17" name="Textfeld 7">
            <a:extLst>
              <a:ext uri="{FF2B5EF4-FFF2-40B4-BE49-F238E27FC236}">
                <a16:creationId xmlns:a16="http://schemas.microsoft.com/office/drawing/2014/main" id="{0F6A0401-BFC8-94E3-8455-9A3586631B61}"/>
              </a:ext>
            </a:extLst>
          </p:cNvPr>
          <p:cNvSpPr txBox="1">
            <a:spLocks noChangeArrowheads="1"/>
          </p:cNvSpPr>
          <p:nvPr/>
        </p:nvSpPr>
        <p:spPr bwMode="auto">
          <a:xfrm>
            <a:off x="2968374" y="2566645"/>
            <a:ext cx="14157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altLang="de-DE" sz="1800" dirty="0">
                <a:solidFill>
                  <a:srgbClr val="F8FF22"/>
                </a:solidFill>
              </a:rPr>
              <a:t>Franz in der</a:t>
            </a:r>
          </a:p>
          <a:p>
            <a:pPr eaLnBrk="1" hangingPunct="1"/>
            <a:r>
              <a:rPr lang="de-DE" altLang="de-DE" sz="1800" dirty="0">
                <a:solidFill>
                  <a:srgbClr val="F8FF22"/>
                </a:solidFill>
              </a:rPr>
              <a:t>Ortskirche</a:t>
            </a:r>
          </a:p>
        </p:txBody>
      </p:sp>
      <p:sp>
        <p:nvSpPr>
          <p:cNvPr id="18" name="Pfeil nach rechts 1">
            <a:extLst>
              <a:ext uri="{FF2B5EF4-FFF2-40B4-BE49-F238E27FC236}">
                <a16:creationId xmlns:a16="http://schemas.microsoft.com/office/drawing/2014/main" id="{BB01C720-F7FD-4D4B-5EB3-BFD118268FCF}"/>
              </a:ext>
            </a:extLst>
          </p:cNvPr>
          <p:cNvSpPr>
            <a:spLocks noChangeArrowheads="1"/>
          </p:cNvSpPr>
          <p:nvPr/>
        </p:nvSpPr>
        <p:spPr bwMode="auto">
          <a:xfrm>
            <a:off x="4418107" y="2642560"/>
            <a:ext cx="801965" cy="309012"/>
          </a:xfrm>
          <a:prstGeom prst="rightArrow">
            <a:avLst>
              <a:gd name="adj1" fmla="val 50000"/>
              <a:gd name="adj2" fmla="val 50102"/>
            </a:avLst>
          </a:prstGeom>
          <a:solidFill>
            <a:schemeClr val="bg1"/>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fr-FR" altLang="de-DE" sz="1800"/>
          </a:p>
        </p:txBody>
      </p:sp>
      <p:sp>
        <p:nvSpPr>
          <p:cNvPr id="19" name="Pfeil nach rechts 1">
            <a:extLst>
              <a:ext uri="{FF2B5EF4-FFF2-40B4-BE49-F238E27FC236}">
                <a16:creationId xmlns:a16="http://schemas.microsoft.com/office/drawing/2014/main" id="{7AECE1B4-65A4-AF08-D80C-8637D98D18E0}"/>
              </a:ext>
            </a:extLst>
          </p:cNvPr>
          <p:cNvSpPr>
            <a:spLocks noChangeArrowheads="1"/>
          </p:cNvSpPr>
          <p:nvPr/>
        </p:nvSpPr>
        <p:spPr bwMode="auto">
          <a:xfrm>
            <a:off x="4402314" y="3285429"/>
            <a:ext cx="801965" cy="309012"/>
          </a:xfrm>
          <a:prstGeom prst="rightArrow">
            <a:avLst>
              <a:gd name="adj1" fmla="val 50000"/>
              <a:gd name="adj2" fmla="val 50102"/>
            </a:avLst>
          </a:prstGeom>
          <a:solidFill>
            <a:schemeClr val="bg1"/>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fr-FR" altLang="de-DE" sz="1800"/>
          </a:p>
        </p:txBody>
      </p:sp>
      <p:sp>
        <p:nvSpPr>
          <p:cNvPr id="4" name="Rechteck 3">
            <a:extLst>
              <a:ext uri="{FF2B5EF4-FFF2-40B4-BE49-F238E27FC236}">
                <a16:creationId xmlns:a16="http://schemas.microsoft.com/office/drawing/2014/main" id="{32157E74-3E06-E1C0-6D0B-3E44BA9D9AA0}"/>
              </a:ext>
            </a:extLst>
          </p:cNvPr>
          <p:cNvSpPr/>
          <p:nvPr/>
        </p:nvSpPr>
        <p:spPr>
          <a:xfrm>
            <a:off x="2915816" y="3284984"/>
            <a:ext cx="1441420" cy="369332"/>
          </a:xfrm>
          <a:prstGeom prst="rect">
            <a:avLst/>
          </a:prstGeom>
        </p:spPr>
        <p:txBody>
          <a:bodyPr wrap="none">
            <a:spAutoFit/>
          </a:bodyPr>
          <a:lstStyle/>
          <a:p>
            <a:pPr eaLnBrk="1" hangingPunct="1"/>
            <a:r>
              <a:rPr lang="de-DE" altLang="de-DE" sz="1800" dirty="0">
                <a:solidFill>
                  <a:srgbClr val="F8FF22"/>
                </a:solidFill>
              </a:rPr>
              <a:t>Jünger Jesu</a:t>
            </a:r>
          </a:p>
        </p:txBody>
      </p:sp>
      <p:sp>
        <p:nvSpPr>
          <p:cNvPr id="21" name="Textfeld 8">
            <a:extLst>
              <a:ext uri="{FF2B5EF4-FFF2-40B4-BE49-F238E27FC236}">
                <a16:creationId xmlns:a16="http://schemas.microsoft.com/office/drawing/2014/main" id="{F47A013C-5D87-C651-5F6A-63AE8D8B54F4}"/>
              </a:ext>
            </a:extLst>
          </p:cNvPr>
          <p:cNvSpPr txBox="1">
            <a:spLocks noChangeArrowheads="1"/>
          </p:cNvSpPr>
          <p:nvPr/>
        </p:nvSpPr>
        <p:spPr bwMode="auto">
          <a:xfrm>
            <a:off x="2952640" y="4486799"/>
            <a:ext cx="14670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altLang="de-DE" sz="1800" dirty="0">
                <a:solidFill>
                  <a:srgbClr val="F8FF22"/>
                </a:solidFill>
              </a:rPr>
              <a:t>an der Basis</a:t>
            </a:r>
          </a:p>
          <a:p>
            <a:pPr eaLnBrk="1" hangingPunct="1"/>
            <a:r>
              <a:rPr lang="de-DE" altLang="de-DE" sz="1800" dirty="0">
                <a:solidFill>
                  <a:srgbClr val="F8FF22"/>
                </a:solidFill>
              </a:rPr>
              <a:t>der Kirche</a:t>
            </a:r>
          </a:p>
        </p:txBody>
      </p:sp>
      <p:sp>
        <p:nvSpPr>
          <p:cNvPr id="22" name="Pfeil nach rechts 12">
            <a:extLst>
              <a:ext uri="{FF2B5EF4-FFF2-40B4-BE49-F238E27FC236}">
                <a16:creationId xmlns:a16="http://schemas.microsoft.com/office/drawing/2014/main" id="{8F1856DE-29EF-C846-A56E-115D8CD21362}"/>
              </a:ext>
            </a:extLst>
          </p:cNvPr>
          <p:cNvSpPr>
            <a:spLocks noChangeArrowheads="1"/>
          </p:cNvSpPr>
          <p:nvPr/>
        </p:nvSpPr>
        <p:spPr bwMode="auto">
          <a:xfrm>
            <a:off x="4422633" y="4709371"/>
            <a:ext cx="801965" cy="339035"/>
          </a:xfrm>
          <a:prstGeom prst="rightArrow">
            <a:avLst>
              <a:gd name="adj1" fmla="val 50000"/>
              <a:gd name="adj2" fmla="val 50102"/>
            </a:avLst>
          </a:prstGeom>
          <a:solidFill>
            <a:schemeClr val="bg1"/>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fr-FR" altLang="de-DE" sz="1800"/>
          </a:p>
        </p:txBody>
      </p:sp>
      <p:sp>
        <p:nvSpPr>
          <p:cNvPr id="5" name="Textfeld 4">
            <a:extLst>
              <a:ext uri="{FF2B5EF4-FFF2-40B4-BE49-F238E27FC236}">
                <a16:creationId xmlns:a16="http://schemas.microsoft.com/office/drawing/2014/main" id="{B9F82BFE-E542-E8D6-8106-5367B7CE495E}"/>
              </a:ext>
            </a:extLst>
          </p:cNvPr>
          <p:cNvSpPr txBox="1"/>
          <p:nvPr/>
        </p:nvSpPr>
        <p:spPr>
          <a:xfrm>
            <a:off x="156279" y="118916"/>
            <a:ext cx="3704860" cy="461665"/>
          </a:xfrm>
          <a:prstGeom prst="rect">
            <a:avLst/>
          </a:prstGeom>
          <a:noFill/>
        </p:spPr>
        <p:txBody>
          <a:bodyPr wrap="none" rtlCol="0">
            <a:spAutoFit/>
          </a:bodyPr>
          <a:lstStyle/>
          <a:p>
            <a:r>
              <a:rPr lang="de-DE" b="1" i="0" dirty="0">
                <a:solidFill>
                  <a:schemeClr val="bg1"/>
                </a:solidFill>
              </a:rPr>
              <a:t>sich weitende Horizonte</a:t>
            </a:r>
          </a:p>
        </p:txBody>
      </p:sp>
    </p:spTree>
    <p:extLst>
      <p:ext uri="{BB962C8B-B14F-4D97-AF65-F5344CB8AC3E}">
        <p14:creationId xmlns:p14="http://schemas.microsoft.com/office/powerpoint/2010/main" val="485702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anim calcmode="lin" valueType="num">
                                      <p:cBhvr>
                                        <p:cTn id="8" dur="2000" fill="hold"/>
                                        <p:tgtEl>
                                          <p:spTgt spid="14"/>
                                        </p:tgtEl>
                                        <p:attrNameLst>
                                          <p:attrName>ppt_w</p:attrName>
                                        </p:attrNameLst>
                                      </p:cBhvr>
                                      <p:tavLst>
                                        <p:tav tm="0" fmla="#ppt_w*sin(2.5*pi*$)">
                                          <p:val>
                                            <p:fltVal val="0"/>
                                          </p:val>
                                        </p:tav>
                                        <p:tav tm="100000">
                                          <p:val>
                                            <p:fltVal val="1"/>
                                          </p:val>
                                        </p:tav>
                                      </p:tavLst>
                                    </p:anim>
                                    <p:anim calcmode="lin" valueType="num">
                                      <p:cBhvr>
                                        <p:cTn id="9" dur="2000" fill="hold"/>
                                        <p:tgtEl>
                                          <p:spTgt spid="14"/>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0"/>
                                        <p:tgtEl>
                                          <p:spTgt spid="15"/>
                                        </p:tgtEl>
                                      </p:cBhvr>
                                    </p:animEffect>
                                    <p:anim calcmode="lin" valueType="num">
                                      <p:cBhvr>
                                        <p:cTn id="13" dur="2000" fill="hold"/>
                                        <p:tgtEl>
                                          <p:spTgt spid="15"/>
                                        </p:tgtEl>
                                        <p:attrNameLst>
                                          <p:attrName>ppt_w</p:attrName>
                                        </p:attrNameLst>
                                      </p:cBhvr>
                                      <p:tavLst>
                                        <p:tav tm="0" fmla="#ppt_w*sin(2.5*pi*$)">
                                          <p:val>
                                            <p:fltVal val="0"/>
                                          </p:val>
                                        </p:tav>
                                        <p:tav tm="100000">
                                          <p:val>
                                            <p:fltVal val="1"/>
                                          </p:val>
                                        </p:tav>
                                      </p:tavLst>
                                    </p:anim>
                                    <p:anim calcmode="lin" valueType="num">
                                      <p:cBhvr>
                                        <p:cTn id="14" dur="20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108546"/>
                                        </p:tgtEl>
                                        <p:attrNameLst>
                                          <p:attrName>style.visibility</p:attrName>
                                        </p:attrNameLst>
                                      </p:cBhvr>
                                      <p:to>
                                        <p:strVal val="visible"/>
                                      </p:to>
                                    </p:set>
                                    <p:animEffect transition="in" filter="fade">
                                      <p:cBhvr>
                                        <p:cTn id="19" dur="2000"/>
                                        <p:tgtEl>
                                          <p:spTgt spid="108546"/>
                                        </p:tgtEl>
                                      </p:cBhvr>
                                    </p:animEffect>
                                    <p:anim calcmode="lin" valueType="num">
                                      <p:cBhvr>
                                        <p:cTn id="20" dur="2000" fill="hold"/>
                                        <p:tgtEl>
                                          <p:spTgt spid="108546"/>
                                        </p:tgtEl>
                                        <p:attrNameLst>
                                          <p:attrName>ppt_w</p:attrName>
                                        </p:attrNameLst>
                                      </p:cBhvr>
                                      <p:tavLst>
                                        <p:tav tm="0" fmla="#ppt_w*sin(2.5*pi*$)">
                                          <p:val>
                                            <p:fltVal val="0"/>
                                          </p:val>
                                        </p:tav>
                                        <p:tav tm="100000">
                                          <p:val>
                                            <p:fltVal val="1"/>
                                          </p:val>
                                        </p:tav>
                                      </p:tavLst>
                                    </p:anim>
                                    <p:anim calcmode="lin" valueType="num">
                                      <p:cBhvr>
                                        <p:cTn id="21" dur="2000" fill="hold"/>
                                        <p:tgtEl>
                                          <p:spTgt spid="108546"/>
                                        </p:tgtEl>
                                        <p:attrNameLst>
                                          <p:attrName>ppt_h</p:attrName>
                                        </p:attrNameLst>
                                      </p:cBhvr>
                                      <p:tavLst>
                                        <p:tav tm="0">
                                          <p:val>
                                            <p:strVal val="#ppt_h"/>
                                          </p:val>
                                        </p:tav>
                                        <p:tav tm="100000">
                                          <p:val>
                                            <p:strVal val="#ppt_h"/>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108550"/>
                                        </p:tgtEl>
                                        <p:attrNameLst>
                                          <p:attrName>style.visibility</p:attrName>
                                        </p:attrNameLst>
                                      </p:cBhvr>
                                      <p:to>
                                        <p:strVal val="visible"/>
                                      </p:to>
                                    </p:set>
                                    <p:animEffect transition="in" filter="fade">
                                      <p:cBhvr>
                                        <p:cTn id="24" dur="2000"/>
                                        <p:tgtEl>
                                          <p:spTgt spid="108550"/>
                                        </p:tgtEl>
                                      </p:cBhvr>
                                    </p:animEffect>
                                    <p:anim calcmode="lin" valueType="num">
                                      <p:cBhvr>
                                        <p:cTn id="25" dur="2000" fill="hold"/>
                                        <p:tgtEl>
                                          <p:spTgt spid="108550"/>
                                        </p:tgtEl>
                                        <p:attrNameLst>
                                          <p:attrName>ppt_w</p:attrName>
                                        </p:attrNameLst>
                                      </p:cBhvr>
                                      <p:tavLst>
                                        <p:tav tm="0" fmla="#ppt_w*sin(2.5*pi*$)">
                                          <p:val>
                                            <p:fltVal val="0"/>
                                          </p:val>
                                        </p:tav>
                                        <p:tav tm="100000">
                                          <p:val>
                                            <p:fltVal val="1"/>
                                          </p:val>
                                        </p:tav>
                                      </p:tavLst>
                                    </p:anim>
                                    <p:anim calcmode="lin" valueType="num">
                                      <p:cBhvr>
                                        <p:cTn id="26" dur="2000" fill="hold"/>
                                        <p:tgtEl>
                                          <p:spTgt spid="108550"/>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2000"/>
                                        <p:tgtEl>
                                          <p:spTgt spid="17"/>
                                        </p:tgtEl>
                                      </p:cBhvr>
                                    </p:animEffect>
                                    <p:anim calcmode="lin" valueType="num">
                                      <p:cBhvr>
                                        <p:cTn id="32" dur="2000" fill="hold"/>
                                        <p:tgtEl>
                                          <p:spTgt spid="17"/>
                                        </p:tgtEl>
                                        <p:attrNameLst>
                                          <p:attrName>ppt_w</p:attrName>
                                        </p:attrNameLst>
                                      </p:cBhvr>
                                      <p:tavLst>
                                        <p:tav tm="0" fmla="#ppt_w*sin(2.5*pi*$)">
                                          <p:val>
                                            <p:fltVal val="0"/>
                                          </p:val>
                                        </p:tav>
                                        <p:tav tm="100000">
                                          <p:val>
                                            <p:fltVal val="1"/>
                                          </p:val>
                                        </p:tav>
                                      </p:tavLst>
                                    </p:anim>
                                    <p:anim calcmode="lin" valueType="num">
                                      <p:cBhvr>
                                        <p:cTn id="33" dur="2000" fill="hold"/>
                                        <p:tgtEl>
                                          <p:spTgt spid="17"/>
                                        </p:tgtEl>
                                        <p:attrNameLst>
                                          <p:attrName>ppt_h</p:attrName>
                                        </p:attrNameLst>
                                      </p:cBhvr>
                                      <p:tavLst>
                                        <p:tav tm="0">
                                          <p:val>
                                            <p:strVal val="#ppt_h"/>
                                          </p:val>
                                        </p:tav>
                                        <p:tav tm="100000">
                                          <p:val>
                                            <p:strVal val="#ppt_h"/>
                                          </p:val>
                                        </p:tav>
                                      </p:tavLst>
                                    </p:anim>
                                  </p:childTnLst>
                                </p:cTn>
                              </p:par>
                              <p:par>
                                <p:cTn id="34" presetID="45"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2000"/>
                                        <p:tgtEl>
                                          <p:spTgt spid="18"/>
                                        </p:tgtEl>
                                      </p:cBhvr>
                                    </p:animEffect>
                                    <p:anim calcmode="lin" valueType="num">
                                      <p:cBhvr>
                                        <p:cTn id="37" dur="2000" fill="hold"/>
                                        <p:tgtEl>
                                          <p:spTgt spid="18"/>
                                        </p:tgtEl>
                                        <p:attrNameLst>
                                          <p:attrName>ppt_w</p:attrName>
                                        </p:attrNameLst>
                                      </p:cBhvr>
                                      <p:tavLst>
                                        <p:tav tm="0" fmla="#ppt_w*sin(2.5*pi*$)">
                                          <p:val>
                                            <p:fltVal val="0"/>
                                          </p:val>
                                        </p:tav>
                                        <p:tav tm="100000">
                                          <p:val>
                                            <p:fltVal val="1"/>
                                          </p:val>
                                        </p:tav>
                                      </p:tavLst>
                                    </p:anim>
                                    <p:anim calcmode="lin" valueType="num">
                                      <p:cBhvr>
                                        <p:cTn id="38" dur="20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2000"/>
                                        <p:tgtEl>
                                          <p:spTgt spid="4"/>
                                        </p:tgtEl>
                                      </p:cBhvr>
                                    </p:animEffect>
                                    <p:anim calcmode="lin" valueType="num">
                                      <p:cBhvr>
                                        <p:cTn id="44" dur="2000" fill="hold"/>
                                        <p:tgtEl>
                                          <p:spTgt spid="4"/>
                                        </p:tgtEl>
                                        <p:attrNameLst>
                                          <p:attrName>ppt_w</p:attrName>
                                        </p:attrNameLst>
                                      </p:cBhvr>
                                      <p:tavLst>
                                        <p:tav tm="0" fmla="#ppt_w*sin(2.5*pi*$)">
                                          <p:val>
                                            <p:fltVal val="0"/>
                                          </p:val>
                                        </p:tav>
                                        <p:tav tm="100000">
                                          <p:val>
                                            <p:fltVal val="1"/>
                                          </p:val>
                                        </p:tav>
                                      </p:tavLst>
                                    </p:anim>
                                    <p:anim calcmode="lin" valueType="num">
                                      <p:cBhvr>
                                        <p:cTn id="45" dur="2000" fill="hold"/>
                                        <p:tgtEl>
                                          <p:spTgt spid="4"/>
                                        </p:tgtEl>
                                        <p:attrNameLst>
                                          <p:attrName>ppt_h</p:attrName>
                                        </p:attrNameLst>
                                      </p:cBhvr>
                                      <p:tavLst>
                                        <p:tav tm="0">
                                          <p:val>
                                            <p:strVal val="#ppt_h"/>
                                          </p:val>
                                        </p:tav>
                                        <p:tav tm="100000">
                                          <p:val>
                                            <p:strVal val="#ppt_h"/>
                                          </p:val>
                                        </p:tav>
                                      </p:tavLst>
                                    </p:anim>
                                  </p:childTnLst>
                                </p:cTn>
                              </p:par>
                              <p:par>
                                <p:cTn id="46" presetID="45"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2000"/>
                                        <p:tgtEl>
                                          <p:spTgt spid="19"/>
                                        </p:tgtEl>
                                      </p:cBhvr>
                                    </p:animEffect>
                                    <p:anim calcmode="lin" valueType="num">
                                      <p:cBhvr>
                                        <p:cTn id="49" dur="2000" fill="hold"/>
                                        <p:tgtEl>
                                          <p:spTgt spid="19"/>
                                        </p:tgtEl>
                                        <p:attrNameLst>
                                          <p:attrName>ppt_w</p:attrName>
                                        </p:attrNameLst>
                                      </p:cBhvr>
                                      <p:tavLst>
                                        <p:tav tm="0" fmla="#ppt_w*sin(2.5*pi*$)">
                                          <p:val>
                                            <p:fltVal val="0"/>
                                          </p:val>
                                        </p:tav>
                                        <p:tav tm="100000">
                                          <p:val>
                                            <p:fltVal val="1"/>
                                          </p:val>
                                        </p:tav>
                                      </p:tavLst>
                                    </p:anim>
                                    <p:anim calcmode="lin" valueType="num">
                                      <p:cBhvr>
                                        <p:cTn id="50" dur="20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45" presetClass="entr" presetSubtype="0" fill="hold" grpId="0" nodeType="clickEffect">
                                  <p:stCondLst>
                                    <p:cond delay="0"/>
                                  </p:stCondLst>
                                  <p:childTnLst>
                                    <p:set>
                                      <p:cBhvr>
                                        <p:cTn id="54" dur="1" fill="hold">
                                          <p:stCondLst>
                                            <p:cond delay="0"/>
                                          </p:stCondLst>
                                        </p:cTn>
                                        <p:tgtEl>
                                          <p:spTgt spid="108547"/>
                                        </p:tgtEl>
                                        <p:attrNameLst>
                                          <p:attrName>style.visibility</p:attrName>
                                        </p:attrNameLst>
                                      </p:cBhvr>
                                      <p:to>
                                        <p:strVal val="visible"/>
                                      </p:to>
                                    </p:set>
                                    <p:animEffect transition="in" filter="fade">
                                      <p:cBhvr>
                                        <p:cTn id="55" dur="2000"/>
                                        <p:tgtEl>
                                          <p:spTgt spid="108547"/>
                                        </p:tgtEl>
                                      </p:cBhvr>
                                    </p:animEffect>
                                    <p:anim calcmode="lin" valueType="num">
                                      <p:cBhvr>
                                        <p:cTn id="56" dur="2000" fill="hold"/>
                                        <p:tgtEl>
                                          <p:spTgt spid="108547"/>
                                        </p:tgtEl>
                                        <p:attrNameLst>
                                          <p:attrName>ppt_w</p:attrName>
                                        </p:attrNameLst>
                                      </p:cBhvr>
                                      <p:tavLst>
                                        <p:tav tm="0" fmla="#ppt_w*sin(2.5*pi*$)">
                                          <p:val>
                                            <p:fltVal val="0"/>
                                          </p:val>
                                        </p:tav>
                                        <p:tav tm="100000">
                                          <p:val>
                                            <p:fltVal val="1"/>
                                          </p:val>
                                        </p:tav>
                                      </p:tavLst>
                                    </p:anim>
                                    <p:anim calcmode="lin" valueType="num">
                                      <p:cBhvr>
                                        <p:cTn id="57" dur="2000" fill="hold"/>
                                        <p:tgtEl>
                                          <p:spTgt spid="108547"/>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0"/>
                                  </p:stCondLst>
                                  <p:childTnLst>
                                    <p:set>
                                      <p:cBhvr>
                                        <p:cTn id="59" dur="1" fill="hold">
                                          <p:stCondLst>
                                            <p:cond delay="0"/>
                                          </p:stCondLst>
                                        </p:cTn>
                                        <p:tgtEl>
                                          <p:spTgt spid="108551"/>
                                        </p:tgtEl>
                                        <p:attrNameLst>
                                          <p:attrName>style.visibility</p:attrName>
                                        </p:attrNameLst>
                                      </p:cBhvr>
                                      <p:to>
                                        <p:strVal val="visible"/>
                                      </p:to>
                                    </p:set>
                                    <p:animEffect transition="in" filter="fade">
                                      <p:cBhvr>
                                        <p:cTn id="60" dur="2000"/>
                                        <p:tgtEl>
                                          <p:spTgt spid="108551"/>
                                        </p:tgtEl>
                                      </p:cBhvr>
                                    </p:animEffect>
                                    <p:anim calcmode="lin" valueType="num">
                                      <p:cBhvr>
                                        <p:cTn id="61" dur="2000" fill="hold"/>
                                        <p:tgtEl>
                                          <p:spTgt spid="108551"/>
                                        </p:tgtEl>
                                        <p:attrNameLst>
                                          <p:attrName>ppt_w</p:attrName>
                                        </p:attrNameLst>
                                      </p:cBhvr>
                                      <p:tavLst>
                                        <p:tav tm="0" fmla="#ppt_w*sin(2.5*pi*$)">
                                          <p:val>
                                            <p:fltVal val="0"/>
                                          </p:val>
                                        </p:tav>
                                        <p:tav tm="100000">
                                          <p:val>
                                            <p:fltVal val="1"/>
                                          </p:val>
                                        </p:tav>
                                      </p:tavLst>
                                    </p:anim>
                                    <p:anim calcmode="lin" valueType="num">
                                      <p:cBhvr>
                                        <p:cTn id="62" dur="2000" fill="hold"/>
                                        <p:tgtEl>
                                          <p:spTgt spid="108551"/>
                                        </p:tgtEl>
                                        <p:attrNameLst>
                                          <p:attrName>ppt_h</p:attrName>
                                        </p:attrNameLst>
                                      </p:cBhvr>
                                      <p:tavLst>
                                        <p:tav tm="0">
                                          <p:val>
                                            <p:strVal val="#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45"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000"/>
                                        <p:tgtEl>
                                          <p:spTgt spid="21"/>
                                        </p:tgtEl>
                                      </p:cBhvr>
                                    </p:animEffect>
                                    <p:anim calcmode="lin" valueType="num">
                                      <p:cBhvr>
                                        <p:cTn id="68" dur="2000" fill="hold"/>
                                        <p:tgtEl>
                                          <p:spTgt spid="21"/>
                                        </p:tgtEl>
                                        <p:attrNameLst>
                                          <p:attrName>ppt_w</p:attrName>
                                        </p:attrNameLst>
                                      </p:cBhvr>
                                      <p:tavLst>
                                        <p:tav tm="0" fmla="#ppt_w*sin(2.5*pi*$)">
                                          <p:val>
                                            <p:fltVal val="0"/>
                                          </p:val>
                                        </p:tav>
                                        <p:tav tm="100000">
                                          <p:val>
                                            <p:fltVal val="1"/>
                                          </p:val>
                                        </p:tav>
                                      </p:tavLst>
                                    </p:anim>
                                    <p:anim calcmode="lin" valueType="num">
                                      <p:cBhvr>
                                        <p:cTn id="69" dur="2000" fill="hold"/>
                                        <p:tgtEl>
                                          <p:spTgt spid="21"/>
                                        </p:tgtEl>
                                        <p:attrNameLst>
                                          <p:attrName>ppt_h</p:attrName>
                                        </p:attrNameLst>
                                      </p:cBhvr>
                                      <p:tavLst>
                                        <p:tav tm="0">
                                          <p:val>
                                            <p:strVal val="#ppt_h"/>
                                          </p:val>
                                        </p:tav>
                                        <p:tav tm="100000">
                                          <p:val>
                                            <p:strVal val="#ppt_h"/>
                                          </p:val>
                                        </p:tav>
                                      </p:tavLst>
                                    </p:anim>
                                  </p:childTnLst>
                                </p:cTn>
                              </p:par>
                              <p:par>
                                <p:cTn id="70" presetID="45"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2000"/>
                                        <p:tgtEl>
                                          <p:spTgt spid="22"/>
                                        </p:tgtEl>
                                      </p:cBhvr>
                                    </p:animEffect>
                                    <p:anim calcmode="lin" valueType="num">
                                      <p:cBhvr>
                                        <p:cTn id="73" dur="2000" fill="hold"/>
                                        <p:tgtEl>
                                          <p:spTgt spid="22"/>
                                        </p:tgtEl>
                                        <p:attrNameLst>
                                          <p:attrName>ppt_w</p:attrName>
                                        </p:attrNameLst>
                                      </p:cBhvr>
                                      <p:tavLst>
                                        <p:tav tm="0" fmla="#ppt_w*sin(2.5*pi*$)">
                                          <p:val>
                                            <p:fltVal val="0"/>
                                          </p:val>
                                        </p:tav>
                                        <p:tav tm="100000">
                                          <p:val>
                                            <p:fltVal val="1"/>
                                          </p:val>
                                        </p:tav>
                                      </p:tavLst>
                                    </p:anim>
                                    <p:anim calcmode="lin" valueType="num">
                                      <p:cBhvr>
                                        <p:cTn id="74" dur="20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45" presetClass="entr" presetSubtype="0" fill="hold" grpId="0" nodeType="clickEffect">
                                  <p:stCondLst>
                                    <p:cond delay="0"/>
                                  </p:stCondLst>
                                  <p:childTnLst>
                                    <p:set>
                                      <p:cBhvr>
                                        <p:cTn id="78" dur="1" fill="hold">
                                          <p:stCondLst>
                                            <p:cond delay="0"/>
                                          </p:stCondLst>
                                        </p:cTn>
                                        <p:tgtEl>
                                          <p:spTgt spid="108548"/>
                                        </p:tgtEl>
                                        <p:attrNameLst>
                                          <p:attrName>style.visibility</p:attrName>
                                        </p:attrNameLst>
                                      </p:cBhvr>
                                      <p:to>
                                        <p:strVal val="visible"/>
                                      </p:to>
                                    </p:set>
                                    <p:animEffect transition="in" filter="fade">
                                      <p:cBhvr>
                                        <p:cTn id="79" dur="2000"/>
                                        <p:tgtEl>
                                          <p:spTgt spid="108548"/>
                                        </p:tgtEl>
                                      </p:cBhvr>
                                    </p:animEffect>
                                    <p:anim calcmode="lin" valueType="num">
                                      <p:cBhvr>
                                        <p:cTn id="80" dur="2000" fill="hold"/>
                                        <p:tgtEl>
                                          <p:spTgt spid="108548"/>
                                        </p:tgtEl>
                                        <p:attrNameLst>
                                          <p:attrName>ppt_w</p:attrName>
                                        </p:attrNameLst>
                                      </p:cBhvr>
                                      <p:tavLst>
                                        <p:tav tm="0" fmla="#ppt_w*sin(2.5*pi*$)">
                                          <p:val>
                                            <p:fltVal val="0"/>
                                          </p:val>
                                        </p:tav>
                                        <p:tav tm="100000">
                                          <p:val>
                                            <p:fltVal val="1"/>
                                          </p:val>
                                        </p:tav>
                                      </p:tavLst>
                                    </p:anim>
                                    <p:anim calcmode="lin" valueType="num">
                                      <p:cBhvr>
                                        <p:cTn id="81" dur="2000" fill="hold"/>
                                        <p:tgtEl>
                                          <p:spTgt spid="108548"/>
                                        </p:tgtEl>
                                        <p:attrNameLst>
                                          <p:attrName>ppt_h</p:attrName>
                                        </p:attrNameLst>
                                      </p:cBhvr>
                                      <p:tavLst>
                                        <p:tav tm="0">
                                          <p:val>
                                            <p:strVal val="#ppt_h"/>
                                          </p:val>
                                        </p:tav>
                                        <p:tav tm="100000">
                                          <p:val>
                                            <p:strVal val="#ppt_h"/>
                                          </p:val>
                                        </p:tav>
                                      </p:tavLst>
                                    </p:anim>
                                  </p:childTnLst>
                                </p:cTn>
                              </p:par>
                              <p:par>
                                <p:cTn id="82" presetID="45" presetClass="entr" presetSubtype="0" fill="hold" grpId="0" nodeType="with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fade">
                                      <p:cBhvr>
                                        <p:cTn id="84" dur="2000"/>
                                        <p:tgtEl>
                                          <p:spTgt spid="11"/>
                                        </p:tgtEl>
                                      </p:cBhvr>
                                    </p:animEffect>
                                    <p:anim calcmode="lin" valueType="num">
                                      <p:cBhvr>
                                        <p:cTn id="85" dur="2000" fill="hold"/>
                                        <p:tgtEl>
                                          <p:spTgt spid="11"/>
                                        </p:tgtEl>
                                        <p:attrNameLst>
                                          <p:attrName>ppt_w</p:attrName>
                                        </p:attrNameLst>
                                      </p:cBhvr>
                                      <p:tavLst>
                                        <p:tav tm="0" fmla="#ppt_w*sin(2.5*pi*$)">
                                          <p:val>
                                            <p:fltVal val="0"/>
                                          </p:val>
                                        </p:tav>
                                        <p:tav tm="100000">
                                          <p:val>
                                            <p:fltVal val="1"/>
                                          </p:val>
                                        </p:tav>
                                      </p:tavLst>
                                    </p:anim>
                                    <p:anim calcmode="lin" valueType="num">
                                      <p:cBhvr>
                                        <p:cTn id="86"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45" presetClass="entr" presetSubtype="0" fill="hold" grpId="0" nodeType="click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fade">
                                      <p:cBhvr>
                                        <p:cTn id="91" dur="2000"/>
                                        <p:tgtEl>
                                          <p:spTgt spid="12"/>
                                        </p:tgtEl>
                                      </p:cBhvr>
                                    </p:animEffect>
                                    <p:anim calcmode="lin" valueType="num">
                                      <p:cBhvr>
                                        <p:cTn id="92" dur="2000" fill="hold"/>
                                        <p:tgtEl>
                                          <p:spTgt spid="12"/>
                                        </p:tgtEl>
                                        <p:attrNameLst>
                                          <p:attrName>ppt_w</p:attrName>
                                        </p:attrNameLst>
                                      </p:cBhvr>
                                      <p:tavLst>
                                        <p:tav tm="0" fmla="#ppt_w*sin(2.5*pi*$)">
                                          <p:val>
                                            <p:fltVal val="0"/>
                                          </p:val>
                                        </p:tav>
                                        <p:tav tm="100000">
                                          <p:val>
                                            <p:fltVal val="1"/>
                                          </p:val>
                                        </p:tav>
                                      </p:tavLst>
                                    </p:anim>
                                    <p:anim calcmode="lin" valueType="num">
                                      <p:cBhvr>
                                        <p:cTn id="93" dur="2000" fill="hold"/>
                                        <p:tgtEl>
                                          <p:spTgt spid="12"/>
                                        </p:tgtEl>
                                        <p:attrNameLst>
                                          <p:attrName>ppt_h</p:attrName>
                                        </p:attrNameLst>
                                      </p:cBhvr>
                                      <p:tavLst>
                                        <p:tav tm="0">
                                          <p:val>
                                            <p:strVal val="#ppt_h"/>
                                          </p:val>
                                        </p:tav>
                                        <p:tav tm="100000">
                                          <p:val>
                                            <p:strVal val="#ppt_h"/>
                                          </p:val>
                                        </p:tav>
                                      </p:tavLst>
                                    </p:anim>
                                  </p:childTnLst>
                                </p:cTn>
                              </p:par>
                              <p:par>
                                <p:cTn id="94" presetID="45" presetClass="entr" presetSubtype="0" fill="hold" grpId="0" nodeType="with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2000"/>
                                        <p:tgtEl>
                                          <p:spTgt spid="13"/>
                                        </p:tgtEl>
                                      </p:cBhvr>
                                    </p:animEffect>
                                    <p:anim calcmode="lin" valueType="num">
                                      <p:cBhvr>
                                        <p:cTn id="97" dur="2000" fill="hold"/>
                                        <p:tgtEl>
                                          <p:spTgt spid="13"/>
                                        </p:tgtEl>
                                        <p:attrNameLst>
                                          <p:attrName>ppt_w</p:attrName>
                                        </p:attrNameLst>
                                      </p:cBhvr>
                                      <p:tavLst>
                                        <p:tav tm="0" fmla="#ppt_w*sin(2.5*pi*$)">
                                          <p:val>
                                            <p:fltVal val="0"/>
                                          </p:val>
                                        </p:tav>
                                        <p:tav tm="100000">
                                          <p:val>
                                            <p:fltVal val="1"/>
                                          </p:val>
                                        </p:tav>
                                      </p:tavLst>
                                    </p:anim>
                                    <p:anim calcmode="lin" valueType="num">
                                      <p:cBhvr>
                                        <p:cTn id="98" dur="20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6" presetClass="entr" presetSubtype="16" fill="hold" nodeType="clickEffect">
                                  <p:stCondLst>
                                    <p:cond delay="0"/>
                                  </p:stCondLst>
                                  <p:childTnLst>
                                    <p:set>
                                      <p:cBhvr>
                                        <p:cTn id="102" dur="1" fill="hold">
                                          <p:stCondLst>
                                            <p:cond delay="0"/>
                                          </p:stCondLst>
                                        </p:cTn>
                                        <p:tgtEl>
                                          <p:spTgt spid="2">
                                            <p:txEl>
                                              <p:pRg st="2" end="2"/>
                                            </p:txEl>
                                          </p:spTgt>
                                        </p:tgtEl>
                                        <p:attrNameLst>
                                          <p:attrName>style.visibility</p:attrName>
                                        </p:attrNameLst>
                                      </p:cBhvr>
                                      <p:to>
                                        <p:strVal val="visible"/>
                                      </p:to>
                                    </p:set>
                                    <p:animEffect transition="in" filter="circle(in)">
                                      <p:cBhvr>
                                        <p:cTn id="103" dur="2000"/>
                                        <p:tgtEl>
                                          <p:spTgt spid="2">
                                            <p:txEl>
                                              <p:pRg st="2" end="2"/>
                                            </p:txEl>
                                          </p:spTgt>
                                        </p:tgtEl>
                                      </p:cBhvr>
                                    </p:animEffect>
                                  </p:childTnLst>
                                </p:cTn>
                              </p:par>
                              <p:par>
                                <p:cTn id="104" presetID="6" presetClass="entr" presetSubtype="16" fill="hold" nodeType="withEffect">
                                  <p:stCondLst>
                                    <p:cond delay="0"/>
                                  </p:stCondLst>
                                  <p:childTnLst>
                                    <p:set>
                                      <p:cBhvr>
                                        <p:cTn id="105" dur="1" fill="hold">
                                          <p:stCondLst>
                                            <p:cond delay="0"/>
                                          </p:stCondLst>
                                        </p:cTn>
                                        <p:tgtEl>
                                          <p:spTgt spid="2">
                                            <p:txEl>
                                              <p:pRg st="3" end="3"/>
                                            </p:txEl>
                                          </p:spTgt>
                                        </p:tgtEl>
                                        <p:attrNameLst>
                                          <p:attrName>style.visibility</p:attrName>
                                        </p:attrNameLst>
                                      </p:cBhvr>
                                      <p:to>
                                        <p:strVal val="visible"/>
                                      </p:to>
                                    </p:set>
                                    <p:animEffect transition="in" filter="circle(in)">
                                      <p:cBhvr>
                                        <p:cTn id="106" dur="2000"/>
                                        <p:tgtEl>
                                          <p:spTgt spid="2">
                                            <p:txEl>
                                              <p:pRg st="3" end="3"/>
                                            </p:txEl>
                                          </p:spTgt>
                                        </p:tgtEl>
                                      </p:cBhvr>
                                    </p:animEffect>
                                  </p:childTnLst>
                                </p:cTn>
                              </p:par>
                              <p:par>
                                <p:cTn id="107" presetID="6" presetClass="entr" presetSubtype="16" fill="hold" nodeType="withEffect">
                                  <p:stCondLst>
                                    <p:cond delay="0"/>
                                  </p:stCondLst>
                                  <p:childTnLst>
                                    <p:set>
                                      <p:cBhvr>
                                        <p:cTn id="108" dur="1" fill="hold">
                                          <p:stCondLst>
                                            <p:cond delay="0"/>
                                          </p:stCondLst>
                                        </p:cTn>
                                        <p:tgtEl>
                                          <p:spTgt spid="2">
                                            <p:txEl>
                                              <p:pRg st="4" end="4"/>
                                            </p:txEl>
                                          </p:spTgt>
                                        </p:tgtEl>
                                        <p:attrNameLst>
                                          <p:attrName>style.visibility</p:attrName>
                                        </p:attrNameLst>
                                      </p:cBhvr>
                                      <p:to>
                                        <p:strVal val="visible"/>
                                      </p:to>
                                    </p:set>
                                    <p:animEffect transition="in" filter="circle(in)">
                                      <p:cBhvr>
                                        <p:cTn id="109" dur="2000"/>
                                        <p:tgtEl>
                                          <p:spTgt spid="2">
                                            <p:txEl>
                                              <p:pRg st="4" end="4"/>
                                            </p:txEl>
                                          </p:spTgt>
                                        </p:tgtEl>
                                      </p:cBhvr>
                                    </p:animEffect>
                                  </p:childTnLst>
                                </p:cTn>
                              </p:par>
                              <p:par>
                                <p:cTn id="110" presetID="6" presetClass="entr" presetSubtype="16" fill="hold" nodeType="withEffect">
                                  <p:stCondLst>
                                    <p:cond delay="0"/>
                                  </p:stCondLst>
                                  <p:childTnLst>
                                    <p:set>
                                      <p:cBhvr>
                                        <p:cTn id="111" dur="1" fill="hold">
                                          <p:stCondLst>
                                            <p:cond delay="0"/>
                                          </p:stCondLst>
                                        </p:cTn>
                                        <p:tgtEl>
                                          <p:spTgt spid="2">
                                            <p:txEl>
                                              <p:pRg st="5" end="5"/>
                                            </p:txEl>
                                          </p:spTgt>
                                        </p:tgtEl>
                                        <p:attrNameLst>
                                          <p:attrName>style.visibility</p:attrName>
                                        </p:attrNameLst>
                                      </p:cBhvr>
                                      <p:to>
                                        <p:strVal val="visible"/>
                                      </p:to>
                                    </p:set>
                                    <p:animEffect transition="in" filter="circle(in)">
                                      <p:cBhvr>
                                        <p:cTn id="112" dur="2000"/>
                                        <p:tgtEl>
                                          <p:spTgt spid="2">
                                            <p:txEl>
                                              <p:pRg st="5" end="5"/>
                                            </p:txEl>
                                          </p:spTgt>
                                        </p:tgtEl>
                                      </p:cBhvr>
                                    </p:animEffect>
                                  </p:childTnLst>
                                </p:cTn>
                              </p:par>
                              <p:par>
                                <p:cTn id="113" presetID="6" presetClass="entr" presetSubtype="16" fill="hold" nodeType="withEffect">
                                  <p:stCondLst>
                                    <p:cond delay="0"/>
                                  </p:stCondLst>
                                  <p:childTnLst>
                                    <p:set>
                                      <p:cBhvr>
                                        <p:cTn id="114" dur="1" fill="hold">
                                          <p:stCondLst>
                                            <p:cond delay="0"/>
                                          </p:stCondLst>
                                        </p:cTn>
                                        <p:tgtEl>
                                          <p:spTgt spid="2">
                                            <p:txEl>
                                              <p:pRg st="7" end="7"/>
                                            </p:txEl>
                                          </p:spTgt>
                                        </p:tgtEl>
                                        <p:attrNameLst>
                                          <p:attrName>style.visibility</p:attrName>
                                        </p:attrNameLst>
                                      </p:cBhvr>
                                      <p:to>
                                        <p:strVal val="visible"/>
                                      </p:to>
                                    </p:set>
                                    <p:animEffect transition="in" filter="circle(in)">
                                      <p:cBhvr>
                                        <p:cTn id="115" dur="2000"/>
                                        <p:tgtEl>
                                          <p:spTgt spid="2">
                                            <p:txEl>
                                              <p:pRg st="7" end="7"/>
                                            </p:txEl>
                                          </p:spTgt>
                                        </p:tgtEl>
                                      </p:cBhvr>
                                    </p:animEffect>
                                  </p:childTnLst>
                                </p:cTn>
                              </p:par>
                              <p:par>
                                <p:cTn id="116" presetID="6" presetClass="entr" presetSubtype="16" fill="hold" nodeType="withEffect">
                                  <p:stCondLst>
                                    <p:cond delay="0"/>
                                  </p:stCondLst>
                                  <p:childTnLst>
                                    <p:set>
                                      <p:cBhvr>
                                        <p:cTn id="117" dur="1" fill="hold">
                                          <p:stCondLst>
                                            <p:cond delay="0"/>
                                          </p:stCondLst>
                                        </p:cTn>
                                        <p:tgtEl>
                                          <p:spTgt spid="2">
                                            <p:txEl>
                                              <p:pRg st="8" end="8"/>
                                            </p:txEl>
                                          </p:spTgt>
                                        </p:tgtEl>
                                        <p:attrNameLst>
                                          <p:attrName>style.visibility</p:attrName>
                                        </p:attrNameLst>
                                      </p:cBhvr>
                                      <p:to>
                                        <p:strVal val="visible"/>
                                      </p:to>
                                    </p:set>
                                    <p:animEffect transition="in" filter="circle(in)">
                                      <p:cBhvr>
                                        <p:cTn id="118" dur="2000"/>
                                        <p:tgtEl>
                                          <p:spTgt spid="2">
                                            <p:txEl>
                                              <p:pRg st="8" end="8"/>
                                            </p:txEl>
                                          </p:spTgt>
                                        </p:tgtEl>
                                      </p:cBhvr>
                                    </p:animEffect>
                                  </p:childTnLst>
                                </p:cTn>
                              </p:par>
                              <p:par>
                                <p:cTn id="119" presetID="6" presetClass="entr" presetSubtype="16" fill="hold" nodeType="withEffect">
                                  <p:stCondLst>
                                    <p:cond delay="0"/>
                                  </p:stCondLst>
                                  <p:childTnLst>
                                    <p:set>
                                      <p:cBhvr>
                                        <p:cTn id="120" dur="1" fill="hold">
                                          <p:stCondLst>
                                            <p:cond delay="0"/>
                                          </p:stCondLst>
                                        </p:cTn>
                                        <p:tgtEl>
                                          <p:spTgt spid="2">
                                            <p:txEl>
                                              <p:pRg st="10" end="10"/>
                                            </p:txEl>
                                          </p:spTgt>
                                        </p:tgtEl>
                                        <p:attrNameLst>
                                          <p:attrName>style.visibility</p:attrName>
                                        </p:attrNameLst>
                                      </p:cBhvr>
                                      <p:to>
                                        <p:strVal val="visible"/>
                                      </p:to>
                                    </p:set>
                                    <p:animEffect transition="in" filter="circle(in)">
                                      <p:cBhvr>
                                        <p:cTn id="121" dur="2000"/>
                                        <p:tgtEl>
                                          <p:spTgt spid="2">
                                            <p:txEl>
                                              <p:pRg st="10" end="10"/>
                                            </p:txEl>
                                          </p:spTgt>
                                        </p:tgtEl>
                                      </p:cBhvr>
                                    </p:animEffect>
                                  </p:childTnLst>
                                </p:cTn>
                              </p:par>
                              <p:par>
                                <p:cTn id="122" presetID="6" presetClass="entr" presetSubtype="16" fill="hold" nodeType="withEffect">
                                  <p:stCondLst>
                                    <p:cond delay="0"/>
                                  </p:stCondLst>
                                  <p:childTnLst>
                                    <p:set>
                                      <p:cBhvr>
                                        <p:cTn id="123" dur="1" fill="hold">
                                          <p:stCondLst>
                                            <p:cond delay="0"/>
                                          </p:stCondLst>
                                        </p:cTn>
                                        <p:tgtEl>
                                          <p:spTgt spid="2">
                                            <p:txEl>
                                              <p:pRg st="12" end="12"/>
                                            </p:txEl>
                                          </p:spTgt>
                                        </p:tgtEl>
                                        <p:attrNameLst>
                                          <p:attrName>style.visibility</p:attrName>
                                        </p:attrNameLst>
                                      </p:cBhvr>
                                      <p:to>
                                        <p:strVal val="visible"/>
                                      </p:to>
                                    </p:set>
                                    <p:animEffect transition="in" filter="circle(in)">
                                      <p:cBhvr>
                                        <p:cTn id="124" dur="2000"/>
                                        <p:tgtEl>
                                          <p:spTgt spid="2">
                                            <p:txEl>
                                              <p:pRg st="12" end="12"/>
                                            </p:txEl>
                                          </p:spTgt>
                                        </p:tgtEl>
                                      </p:cBhvr>
                                    </p:animEffect>
                                  </p:childTnLst>
                                </p:cTn>
                              </p:par>
                              <p:par>
                                <p:cTn id="125" presetID="6" presetClass="entr" presetSubtype="16" fill="hold" nodeType="withEffect">
                                  <p:stCondLst>
                                    <p:cond delay="0"/>
                                  </p:stCondLst>
                                  <p:childTnLst>
                                    <p:set>
                                      <p:cBhvr>
                                        <p:cTn id="126" dur="1" fill="hold">
                                          <p:stCondLst>
                                            <p:cond delay="0"/>
                                          </p:stCondLst>
                                        </p:cTn>
                                        <p:tgtEl>
                                          <p:spTgt spid="2">
                                            <p:txEl>
                                              <p:pRg st="13" end="13"/>
                                            </p:txEl>
                                          </p:spTgt>
                                        </p:tgtEl>
                                        <p:attrNameLst>
                                          <p:attrName>style.visibility</p:attrName>
                                        </p:attrNameLst>
                                      </p:cBhvr>
                                      <p:to>
                                        <p:strVal val="visible"/>
                                      </p:to>
                                    </p:set>
                                    <p:animEffect transition="in" filter="circle(in)">
                                      <p:cBhvr>
                                        <p:cTn id="127" dur="2000"/>
                                        <p:tgtEl>
                                          <p:spTgt spid="2">
                                            <p:txEl>
                                              <p:pRg st="13" end="13"/>
                                            </p:txEl>
                                          </p:spTgt>
                                        </p:tgtEl>
                                      </p:cBhvr>
                                    </p:animEffect>
                                  </p:childTnLst>
                                </p:cTn>
                              </p:par>
                              <p:par>
                                <p:cTn id="128" presetID="6" presetClass="entr" presetSubtype="16" fill="hold" nodeType="withEffect">
                                  <p:stCondLst>
                                    <p:cond delay="0"/>
                                  </p:stCondLst>
                                  <p:childTnLst>
                                    <p:set>
                                      <p:cBhvr>
                                        <p:cTn id="129" dur="1" fill="hold">
                                          <p:stCondLst>
                                            <p:cond delay="0"/>
                                          </p:stCondLst>
                                        </p:cTn>
                                        <p:tgtEl>
                                          <p:spTgt spid="2">
                                            <p:txEl>
                                              <p:pRg st="14" end="14"/>
                                            </p:txEl>
                                          </p:spTgt>
                                        </p:tgtEl>
                                        <p:attrNameLst>
                                          <p:attrName>style.visibility</p:attrName>
                                        </p:attrNameLst>
                                      </p:cBhvr>
                                      <p:to>
                                        <p:strVal val="visible"/>
                                      </p:to>
                                    </p:set>
                                    <p:animEffect transition="in" filter="circle(in)">
                                      <p:cBhvr>
                                        <p:cTn id="130" dur="2000"/>
                                        <p:tgtEl>
                                          <p:spTgt spid="2">
                                            <p:txEl>
                                              <p:pRg st="14" end="14"/>
                                            </p:txEl>
                                          </p:spTgt>
                                        </p:tgtEl>
                                      </p:cBhvr>
                                    </p:animEffect>
                                  </p:childTnLst>
                                </p:cTn>
                              </p:par>
                              <p:par>
                                <p:cTn id="131" presetID="6" presetClass="entr" presetSubtype="16" fill="hold" nodeType="withEffect">
                                  <p:stCondLst>
                                    <p:cond delay="0"/>
                                  </p:stCondLst>
                                  <p:childTnLst>
                                    <p:set>
                                      <p:cBhvr>
                                        <p:cTn id="132" dur="1" fill="hold">
                                          <p:stCondLst>
                                            <p:cond delay="0"/>
                                          </p:stCondLst>
                                        </p:cTn>
                                        <p:tgtEl>
                                          <p:spTgt spid="2">
                                            <p:txEl>
                                              <p:pRg st="16" end="16"/>
                                            </p:txEl>
                                          </p:spTgt>
                                        </p:tgtEl>
                                        <p:attrNameLst>
                                          <p:attrName>style.visibility</p:attrName>
                                        </p:attrNameLst>
                                      </p:cBhvr>
                                      <p:to>
                                        <p:strVal val="visible"/>
                                      </p:to>
                                    </p:set>
                                    <p:animEffect transition="in" filter="circle(in)">
                                      <p:cBhvr>
                                        <p:cTn id="133" dur="2000"/>
                                        <p:tgtEl>
                                          <p:spTgt spid="2">
                                            <p:txEl>
                                              <p:pRg st="16" end="16"/>
                                            </p:txEl>
                                          </p:spTgt>
                                        </p:tgtEl>
                                      </p:cBhvr>
                                    </p:animEffect>
                                  </p:childTnLst>
                                </p:cTn>
                              </p:par>
                              <p:par>
                                <p:cTn id="134" presetID="6" presetClass="entr" presetSubtype="16" fill="hold" nodeType="withEffect">
                                  <p:stCondLst>
                                    <p:cond delay="0"/>
                                  </p:stCondLst>
                                  <p:childTnLst>
                                    <p:set>
                                      <p:cBhvr>
                                        <p:cTn id="135" dur="1" fill="hold">
                                          <p:stCondLst>
                                            <p:cond delay="0"/>
                                          </p:stCondLst>
                                        </p:cTn>
                                        <p:tgtEl>
                                          <p:spTgt spid="2">
                                            <p:txEl>
                                              <p:pRg st="17" end="17"/>
                                            </p:txEl>
                                          </p:spTgt>
                                        </p:tgtEl>
                                        <p:attrNameLst>
                                          <p:attrName>style.visibility</p:attrName>
                                        </p:attrNameLst>
                                      </p:cBhvr>
                                      <p:to>
                                        <p:strVal val="visible"/>
                                      </p:to>
                                    </p:set>
                                    <p:animEffect transition="in" filter="circle(in)">
                                      <p:cBhvr>
                                        <p:cTn id="136" dur="2000"/>
                                        <p:tgtEl>
                                          <p:spTgt spid="2">
                                            <p:txEl>
                                              <p:pRg st="17" end="17"/>
                                            </p:txEl>
                                          </p:spTgt>
                                        </p:tgtEl>
                                      </p:cBhvr>
                                    </p:animEffect>
                                  </p:childTnLst>
                                </p:cTn>
                              </p:par>
                              <p:par>
                                <p:cTn id="137" presetID="6" presetClass="entr" presetSubtype="16" fill="hold" nodeType="withEffect">
                                  <p:stCondLst>
                                    <p:cond delay="0"/>
                                  </p:stCondLst>
                                  <p:childTnLst>
                                    <p:set>
                                      <p:cBhvr>
                                        <p:cTn id="138" dur="1" fill="hold">
                                          <p:stCondLst>
                                            <p:cond delay="0"/>
                                          </p:stCondLst>
                                        </p:cTn>
                                        <p:tgtEl>
                                          <p:spTgt spid="2">
                                            <p:txEl>
                                              <p:pRg st="18" end="18"/>
                                            </p:txEl>
                                          </p:spTgt>
                                        </p:tgtEl>
                                        <p:attrNameLst>
                                          <p:attrName>style.visibility</p:attrName>
                                        </p:attrNameLst>
                                      </p:cBhvr>
                                      <p:to>
                                        <p:strVal val="visible"/>
                                      </p:to>
                                    </p:set>
                                    <p:animEffect transition="in" filter="circle(in)">
                                      <p:cBhvr>
                                        <p:cTn id="139" dur="2000"/>
                                        <p:tgtEl>
                                          <p:spTgt spid="2">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p:bldP spid="108547" grpId="0"/>
      <p:bldP spid="108548" grpId="0"/>
      <p:bldP spid="108550" grpId="0" animBg="1"/>
      <p:bldP spid="108551" grpId="0" animBg="1"/>
      <p:bldP spid="11" grpId="0" animBg="1"/>
      <p:bldP spid="12" grpId="0"/>
      <p:bldP spid="13" grpId="0" animBg="1"/>
      <p:bldP spid="14" grpId="0"/>
      <p:bldP spid="15" grpId="0" animBg="1"/>
      <p:bldP spid="17" grpId="0"/>
      <p:bldP spid="18" grpId="0" animBg="1"/>
      <p:bldP spid="19" grpId="0" animBg="1"/>
      <p:bldP spid="4" grpId="0"/>
      <p:bldP spid="21"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ADABE-879C-931D-B48A-7393340B17B1}"/>
            </a:ext>
          </a:extLst>
        </p:cNvPr>
        <p:cNvGrpSpPr/>
        <p:nvPr/>
      </p:nvGrpSpPr>
      <p:grpSpPr>
        <a:xfrm>
          <a:off x="0" y="0"/>
          <a:ext cx="0" cy="0"/>
          <a:chOff x="0" y="0"/>
          <a:chExt cx="0" cy="0"/>
        </a:xfrm>
      </p:grpSpPr>
      <p:pic>
        <p:nvPicPr>
          <p:cNvPr id="4" name="Picture 10" descr="BardiTafel_AKG_2-R43-F1-1260-1">
            <a:extLst>
              <a:ext uri="{FF2B5EF4-FFF2-40B4-BE49-F238E27FC236}">
                <a16:creationId xmlns:a16="http://schemas.microsoft.com/office/drawing/2014/main" id="{D88B06B4-7C9B-427A-EAAF-F5E0C78C9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8118" y="61914"/>
            <a:ext cx="3769952" cy="6463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3">
            <a:extLst>
              <a:ext uri="{FF2B5EF4-FFF2-40B4-BE49-F238E27FC236}">
                <a16:creationId xmlns:a16="http://schemas.microsoft.com/office/drawing/2014/main" id="{7C9C02AC-9637-8E92-A36D-103A079BFD17}"/>
              </a:ext>
            </a:extLst>
          </p:cNvPr>
          <p:cNvSpPr>
            <a:spLocks noChangeArrowheads="1"/>
          </p:cNvSpPr>
          <p:nvPr/>
        </p:nvSpPr>
        <p:spPr bwMode="auto">
          <a:xfrm flipV="1">
            <a:off x="2514600" y="-27384"/>
            <a:ext cx="2150918" cy="987468"/>
          </a:xfrm>
          <a:prstGeom prst="triangle">
            <a:avLst>
              <a:gd name="adj" fmla="val 1782"/>
            </a:avLst>
          </a:prstGeom>
          <a:solidFill>
            <a:schemeClr val="tx1"/>
          </a:solidFill>
          <a:ln w="9525">
            <a:solidFill>
              <a:schemeClr val="tx1"/>
            </a:solidFill>
            <a:miter lim="800000"/>
            <a:headEnd/>
            <a:tailEnd/>
          </a:ln>
        </p:spPr>
        <p:txBody>
          <a:bodyPr wrap="none" anchor="ct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endParaRPr lang="de-CH" altLang="x-none"/>
          </a:p>
        </p:txBody>
      </p:sp>
      <p:sp>
        <p:nvSpPr>
          <p:cNvPr id="6" name="AutoShape 24">
            <a:extLst>
              <a:ext uri="{FF2B5EF4-FFF2-40B4-BE49-F238E27FC236}">
                <a16:creationId xmlns:a16="http://schemas.microsoft.com/office/drawing/2014/main" id="{616EF532-2689-ABED-FD99-8C6BFEA05E54}"/>
              </a:ext>
            </a:extLst>
          </p:cNvPr>
          <p:cNvSpPr>
            <a:spLocks noChangeArrowheads="1"/>
          </p:cNvSpPr>
          <p:nvPr/>
        </p:nvSpPr>
        <p:spPr bwMode="auto">
          <a:xfrm flipH="1" flipV="1">
            <a:off x="4291445" y="-27384"/>
            <a:ext cx="2337955" cy="987468"/>
          </a:xfrm>
          <a:prstGeom prst="triangle">
            <a:avLst>
              <a:gd name="adj" fmla="val 1782"/>
            </a:avLst>
          </a:prstGeom>
          <a:solidFill>
            <a:schemeClr val="tx1"/>
          </a:solidFill>
          <a:ln w="9525">
            <a:solidFill>
              <a:schemeClr val="tx1"/>
            </a:solidFill>
            <a:miter lim="800000"/>
            <a:headEnd/>
            <a:tailEnd/>
          </a:ln>
        </p:spPr>
        <p:txBody>
          <a:bodyPr wrap="none" anchor="ctr"/>
          <a:lstStyle>
            <a:lvl1pPr eaLnBrk="0" hangingPunct="0">
              <a:defRPr sz="2400" i="1">
                <a:solidFill>
                  <a:schemeClr val="tx1"/>
                </a:solidFill>
                <a:latin typeface="Arial" charset="0"/>
                <a:ea typeface="ＭＳ Ｐゴシック" charset="-128"/>
              </a:defRPr>
            </a:lvl1pPr>
            <a:lvl2pPr marL="742950" indent="-285750" eaLnBrk="0" hangingPunct="0">
              <a:defRPr sz="2400" i="1">
                <a:solidFill>
                  <a:schemeClr val="tx1"/>
                </a:solidFill>
                <a:latin typeface="Arial" charset="0"/>
                <a:ea typeface="ＭＳ Ｐゴシック" charset="-128"/>
              </a:defRPr>
            </a:lvl2pPr>
            <a:lvl3pPr marL="1143000" indent="-228600" eaLnBrk="0" hangingPunct="0">
              <a:defRPr sz="2400" i="1">
                <a:solidFill>
                  <a:schemeClr val="tx1"/>
                </a:solidFill>
                <a:latin typeface="Arial" charset="0"/>
                <a:ea typeface="ＭＳ Ｐゴシック" charset="-128"/>
              </a:defRPr>
            </a:lvl3pPr>
            <a:lvl4pPr marL="1600200" indent="-228600" eaLnBrk="0" hangingPunct="0">
              <a:defRPr sz="2400" i="1">
                <a:solidFill>
                  <a:schemeClr val="tx1"/>
                </a:solidFill>
                <a:latin typeface="Arial" charset="0"/>
                <a:ea typeface="ＭＳ Ｐゴシック" charset="-128"/>
              </a:defRPr>
            </a:lvl4pPr>
            <a:lvl5pPr marL="2057400" indent="-228600" eaLnBrk="0" hangingPunct="0">
              <a:defRPr sz="2400" i="1">
                <a:solidFill>
                  <a:schemeClr val="tx1"/>
                </a:solidFill>
                <a:latin typeface="Arial" charset="0"/>
                <a:ea typeface="ＭＳ Ｐゴシック" charset="-128"/>
              </a:defRPr>
            </a:lvl5pPr>
            <a:lvl6pPr marL="2514600" indent="-228600" eaLnBrk="0" fontAlgn="base" hangingPunct="0">
              <a:spcBef>
                <a:spcPct val="0"/>
              </a:spcBef>
              <a:spcAft>
                <a:spcPct val="0"/>
              </a:spcAft>
              <a:defRPr sz="2400" i="1">
                <a:solidFill>
                  <a:schemeClr val="tx1"/>
                </a:solidFill>
                <a:latin typeface="Arial" charset="0"/>
                <a:ea typeface="ＭＳ Ｐゴシック" charset="-128"/>
              </a:defRPr>
            </a:lvl6pPr>
            <a:lvl7pPr marL="2971800" indent="-228600" eaLnBrk="0" fontAlgn="base" hangingPunct="0">
              <a:spcBef>
                <a:spcPct val="0"/>
              </a:spcBef>
              <a:spcAft>
                <a:spcPct val="0"/>
              </a:spcAft>
              <a:defRPr sz="2400" i="1">
                <a:solidFill>
                  <a:schemeClr val="tx1"/>
                </a:solidFill>
                <a:latin typeface="Arial" charset="0"/>
                <a:ea typeface="ＭＳ Ｐゴシック" charset="-128"/>
              </a:defRPr>
            </a:lvl7pPr>
            <a:lvl8pPr marL="3429000" indent="-228600" eaLnBrk="0" fontAlgn="base" hangingPunct="0">
              <a:spcBef>
                <a:spcPct val="0"/>
              </a:spcBef>
              <a:spcAft>
                <a:spcPct val="0"/>
              </a:spcAft>
              <a:defRPr sz="2400" i="1">
                <a:solidFill>
                  <a:schemeClr val="tx1"/>
                </a:solidFill>
                <a:latin typeface="Arial" charset="0"/>
                <a:ea typeface="ＭＳ Ｐゴシック" charset="-128"/>
              </a:defRPr>
            </a:lvl8pPr>
            <a:lvl9pPr marL="3886200" indent="-228600" eaLnBrk="0" fontAlgn="base" hangingPunct="0">
              <a:spcBef>
                <a:spcPct val="0"/>
              </a:spcBef>
              <a:spcAft>
                <a:spcPct val="0"/>
              </a:spcAft>
              <a:defRPr sz="2400" i="1">
                <a:solidFill>
                  <a:schemeClr val="tx1"/>
                </a:solidFill>
                <a:latin typeface="Arial" charset="0"/>
                <a:ea typeface="ＭＳ Ｐゴシック" charset="-128"/>
              </a:defRPr>
            </a:lvl9pPr>
          </a:lstStyle>
          <a:p>
            <a:endParaRPr lang="de-CH" altLang="x-none"/>
          </a:p>
        </p:txBody>
      </p:sp>
      <p:sp>
        <p:nvSpPr>
          <p:cNvPr id="19" name="Pfeil nach links und rechts 18">
            <a:extLst>
              <a:ext uri="{FF2B5EF4-FFF2-40B4-BE49-F238E27FC236}">
                <a16:creationId xmlns:a16="http://schemas.microsoft.com/office/drawing/2014/main" id="{5B6401E3-868D-2D7C-2CB0-3FD69ED7647F}"/>
              </a:ext>
            </a:extLst>
          </p:cNvPr>
          <p:cNvSpPr/>
          <p:nvPr/>
        </p:nvSpPr>
        <p:spPr bwMode="auto">
          <a:xfrm>
            <a:off x="3869237" y="836712"/>
            <a:ext cx="1216152" cy="484632"/>
          </a:xfrm>
          <a:prstGeom prst="lef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20" name="Pfeil nach links und rechts 19">
            <a:extLst>
              <a:ext uri="{FF2B5EF4-FFF2-40B4-BE49-F238E27FC236}">
                <a16:creationId xmlns:a16="http://schemas.microsoft.com/office/drawing/2014/main" id="{B11D208E-4948-8231-3BE3-3ADCECB69D52}"/>
              </a:ext>
            </a:extLst>
          </p:cNvPr>
          <p:cNvSpPr/>
          <p:nvPr/>
        </p:nvSpPr>
        <p:spPr bwMode="auto">
          <a:xfrm>
            <a:off x="3869237" y="1611510"/>
            <a:ext cx="1216152" cy="484632"/>
          </a:xfrm>
          <a:prstGeom prst="lef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21" name="Pfeil nach links und rechts 20">
            <a:extLst>
              <a:ext uri="{FF2B5EF4-FFF2-40B4-BE49-F238E27FC236}">
                <a16:creationId xmlns:a16="http://schemas.microsoft.com/office/drawing/2014/main" id="{D411C2BF-6E69-AA32-A399-F8B89AED26B8}"/>
              </a:ext>
            </a:extLst>
          </p:cNvPr>
          <p:cNvSpPr/>
          <p:nvPr/>
        </p:nvSpPr>
        <p:spPr bwMode="auto">
          <a:xfrm>
            <a:off x="3869237" y="2386308"/>
            <a:ext cx="1216152" cy="484632"/>
          </a:xfrm>
          <a:prstGeom prst="lef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22" name="Pfeil nach links und rechts 21">
            <a:extLst>
              <a:ext uri="{FF2B5EF4-FFF2-40B4-BE49-F238E27FC236}">
                <a16:creationId xmlns:a16="http://schemas.microsoft.com/office/drawing/2014/main" id="{E3A69E45-DE46-F257-ED5E-089B63A3EFB3}"/>
              </a:ext>
            </a:extLst>
          </p:cNvPr>
          <p:cNvSpPr/>
          <p:nvPr/>
        </p:nvSpPr>
        <p:spPr bwMode="auto">
          <a:xfrm>
            <a:off x="3869237" y="3161106"/>
            <a:ext cx="1216152" cy="484632"/>
          </a:xfrm>
          <a:prstGeom prst="lef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23" name="Pfeil nach links und rechts 22">
            <a:extLst>
              <a:ext uri="{FF2B5EF4-FFF2-40B4-BE49-F238E27FC236}">
                <a16:creationId xmlns:a16="http://schemas.microsoft.com/office/drawing/2014/main" id="{68A6C70E-BAB2-B775-3D6D-990439031FA5}"/>
              </a:ext>
            </a:extLst>
          </p:cNvPr>
          <p:cNvSpPr/>
          <p:nvPr/>
        </p:nvSpPr>
        <p:spPr bwMode="auto">
          <a:xfrm>
            <a:off x="3869237" y="3935904"/>
            <a:ext cx="1216152" cy="484632"/>
          </a:xfrm>
          <a:prstGeom prst="lef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24" name="Pfeil nach links und rechts 23">
            <a:extLst>
              <a:ext uri="{FF2B5EF4-FFF2-40B4-BE49-F238E27FC236}">
                <a16:creationId xmlns:a16="http://schemas.microsoft.com/office/drawing/2014/main" id="{137346BA-8043-84DE-8A99-19A96258F54C}"/>
              </a:ext>
            </a:extLst>
          </p:cNvPr>
          <p:cNvSpPr/>
          <p:nvPr/>
        </p:nvSpPr>
        <p:spPr bwMode="auto">
          <a:xfrm>
            <a:off x="3869237" y="4710702"/>
            <a:ext cx="1216152" cy="484632"/>
          </a:xfrm>
          <a:prstGeom prst="lef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25" name="Pfeil nach links und rechts 24">
            <a:extLst>
              <a:ext uri="{FF2B5EF4-FFF2-40B4-BE49-F238E27FC236}">
                <a16:creationId xmlns:a16="http://schemas.microsoft.com/office/drawing/2014/main" id="{23D6B1CC-9A74-1749-7EAD-20E0F90C8210}"/>
              </a:ext>
            </a:extLst>
          </p:cNvPr>
          <p:cNvSpPr/>
          <p:nvPr/>
        </p:nvSpPr>
        <p:spPr bwMode="auto">
          <a:xfrm>
            <a:off x="3635896" y="5928518"/>
            <a:ext cx="1688775" cy="484632"/>
          </a:xfrm>
          <a:prstGeom prst="lef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26" name="Pfeil nach links und rechts 25">
            <a:extLst>
              <a:ext uri="{FF2B5EF4-FFF2-40B4-BE49-F238E27FC236}">
                <a16:creationId xmlns:a16="http://schemas.microsoft.com/office/drawing/2014/main" id="{A34371F3-B0AB-EB0B-E616-1B585A26EF3F}"/>
              </a:ext>
            </a:extLst>
          </p:cNvPr>
          <p:cNvSpPr/>
          <p:nvPr/>
        </p:nvSpPr>
        <p:spPr bwMode="auto">
          <a:xfrm>
            <a:off x="3655604" y="5310754"/>
            <a:ext cx="1688775" cy="484632"/>
          </a:xfrm>
          <a:prstGeom prst="lef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1"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425536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anim calcmode="lin" valueType="num">
                                      <p:cBhvr>
                                        <p:cTn id="8" dur="2000" fill="hold"/>
                                        <p:tgtEl>
                                          <p:spTgt spid="19"/>
                                        </p:tgtEl>
                                        <p:attrNameLst>
                                          <p:attrName>ppt_w</p:attrName>
                                        </p:attrNameLst>
                                      </p:cBhvr>
                                      <p:tavLst>
                                        <p:tav tm="0" fmla="#ppt_w*sin(2.5*pi*$)">
                                          <p:val>
                                            <p:fltVal val="0"/>
                                          </p:val>
                                        </p:tav>
                                        <p:tav tm="100000">
                                          <p:val>
                                            <p:fltVal val="1"/>
                                          </p:val>
                                        </p:tav>
                                      </p:tavLst>
                                    </p:anim>
                                    <p:anim calcmode="lin" valueType="num">
                                      <p:cBhvr>
                                        <p:cTn id="9" dur="2000" fill="hold"/>
                                        <p:tgtEl>
                                          <p:spTgt spid="19"/>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2000"/>
                                        <p:tgtEl>
                                          <p:spTgt spid="20"/>
                                        </p:tgtEl>
                                      </p:cBhvr>
                                    </p:animEffect>
                                    <p:anim calcmode="lin" valueType="num">
                                      <p:cBhvr>
                                        <p:cTn id="13" dur="2000" fill="hold"/>
                                        <p:tgtEl>
                                          <p:spTgt spid="20"/>
                                        </p:tgtEl>
                                        <p:attrNameLst>
                                          <p:attrName>ppt_w</p:attrName>
                                        </p:attrNameLst>
                                      </p:cBhvr>
                                      <p:tavLst>
                                        <p:tav tm="0" fmla="#ppt_w*sin(2.5*pi*$)">
                                          <p:val>
                                            <p:fltVal val="0"/>
                                          </p:val>
                                        </p:tav>
                                        <p:tav tm="100000">
                                          <p:val>
                                            <p:fltVal val="1"/>
                                          </p:val>
                                        </p:tav>
                                      </p:tavLst>
                                    </p:anim>
                                    <p:anim calcmode="lin" valueType="num">
                                      <p:cBhvr>
                                        <p:cTn id="14" dur="2000" fill="hold"/>
                                        <p:tgtEl>
                                          <p:spTgt spid="20"/>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2000"/>
                                        <p:tgtEl>
                                          <p:spTgt spid="21"/>
                                        </p:tgtEl>
                                      </p:cBhvr>
                                    </p:animEffect>
                                    <p:anim calcmode="lin" valueType="num">
                                      <p:cBhvr>
                                        <p:cTn id="18" dur="2000" fill="hold"/>
                                        <p:tgtEl>
                                          <p:spTgt spid="21"/>
                                        </p:tgtEl>
                                        <p:attrNameLst>
                                          <p:attrName>ppt_w</p:attrName>
                                        </p:attrNameLst>
                                      </p:cBhvr>
                                      <p:tavLst>
                                        <p:tav tm="0" fmla="#ppt_w*sin(2.5*pi*$)">
                                          <p:val>
                                            <p:fltVal val="0"/>
                                          </p:val>
                                        </p:tav>
                                        <p:tav tm="100000">
                                          <p:val>
                                            <p:fltVal val="1"/>
                                          </p:val>
                                        </p:tav>
                                      </p:tavLst>
                                    </p:anim>
                                    <p:anim calcmode="lin" valueType="num">
                                      <p:cBhvr>
                                        <p:cTn id="19" dur="2000" fill="hold"/>
                                        <p:tgtEl>
                                          <p:spTgt spid="21"/>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2000"/>
                                        <p:tgtEl>
                                          <p:spTgt spid="22"/>
                                        </p:tgtEl>
                                      </p:cBhvr>
                                    </p:animEffect>
                                    <p:anim calcmode="lin" valueType="num">
                                      <p:cBhvr>
                                        <p:cTn id="23" dur="2000" fill="hold"/>
                                        <p:tgtEl>
                                          <p:spTgt spid="22"/>
                                        </p:tgtEl>
                                        <p:attrNameLst>
                                          <p:attrName>ppt_w</p:attrName>
                                        </p:attrNameLst>
                                      </p:cBhvr>
                                      <p:tavLst>
                                        <p:tav tm="0" fmla="#ppt_w*sin(2.5*pi*$)">
                                          <p:val>
                                            <p:fltVal val="0"/>
                                          </p:val>
                                        </p:tav>
                                        <p:tav tm="100000">
                                          <p:val>
                                            <p:fltVal val="1"/>
                                          </p:val>
                                        </p:tav>
                                      </p:tavLst>
                                    </p:anim>
                                    <p:anim calcmode="lin" valueType="num">
                                      <p:cBhvr>
                                        <p:cTn id="24" dur="2000" fill="hold"/>
                                        <p:tgtEl>
                                          <p:spTgt spid="22"/>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2000"/>
                                        <p:tgtEl>
                                          <p:spTgt spid="23"/>
                                        </p:tgtEl>
                                      </p:cBhvr>
                                    </p:animEffect>
                                    <p:anim calcmode="lin" valueType="num">
                                      <p:cBhvr>
                                        <p:cTn id="28" dur="2000" fill="hold"/>
                                        <p:tgtEl>
                                          <p:spTgt spid="23"/>
                                        </p:tgtEl>
                                        <p:attrNameLst>
                                          <p:attrName>ppt_w</p:attrName>
                                        </p:attrNameLst>
                                      </p:cBhvr>
                                      <p:tavLst>
                                        <p:tav tm="0" fmla="#ppt_w*sin(2.5*pi*$)">
                                          <p:val>
                                            <p:fltVal val="0"/>
                                          </p:val>
                                        </p:tav>
                                        <p:tav tm="100000">
                                          <p:val>
                                            <p:fltVal val="1"/>
                                          </p:val>
                                        </p:tav>
                                      </p:tavLst>
                                    </p:anim>
                                    <p:anim calcmode="lin" valueType="num">
                                      <p:cBhvr>
                                        <p:cTn id="29" dur="2000" fill="hold"/>
                                        <p:tgtEl>
                                          <p:spTgt spid="23"/>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2000"/>
                                        <p:tgtEl>
                                          <p:spTgt spid="24"/>
                                        </p:tgtEl>
                                      </p:cBhvr>
                                    </p:animEffect>
                                    <p:anim calcmode="lin" valueType="num">
                                      <p:cBhvr>
                                        <p:cTn id="33" dur="2000" fill="hold"/>
                                        <p:tgtEl>
                                          <p:spTgt spid="24"/>
                                        </p:tgtEl>
                                        <p:attrNameLst>
                                          <p:attrName>ppt_w</p:attrName>
                                        </p:attrNameLst>
                                      </p:cBhvr>
                                      <p:tavLst>
                                        <p:tav tm="0" fmla="#ppt_w*sin(2.5*pi*$)">
                                          <p:val>
                                            <p:fltVal val="0"/>
                                          </p:val>
                                        </p:tav>
                                        <p:tav tm="100000">
                                          <p:val>
                                            <p:fltVal val="1"/>
                                          </p:val>
                                        </p:tav>
                                      </p:tavLst>
                                    </p:anim>
                                    <p:anim calcmode="lin" valueType="num">
                                      <p:cBhvr>
                                        <p:cTn id="34" dur="20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circle(in)">
                                      <p:cBhvr>
                                        <p:cTn id="39" dur="2000"/>
                                        <p:tgtEl>
                                          <p:spTgt spid="26"/>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circle(in)">
                                      <p:cBhvr>
                                        <p:cTn id="42"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Inhaltsplatzhalter 2" descr="BardiTafel_AKG_2-R43-F1-1260-1.jpg">
            <a:extLst>
              <a:ext uri="{FF2B5EF4-FFF2-40B4-BE49-F238E27FC236}">
                <a16:creationId xmlns:a16="http://schemas.microsoft.com/office/drawing/2014/main" id="{850BAE3A-1373-6143-A0D4-95FDE511B157}"/>
              </a:ext>
            </a:extLst>
          </p:cNvPr>
          <p:cNvPicPr>
            <a:picLocks noGrp="1" noChangeAspect="1"/>
          </p:cNvPicPr>
          <p:nvPr>
            <p:ph/>
          </p:nvPr>
        </p:nvPicPr>
        <p:blipFill>
          <a:blip r:embed="rId3">
            <a:extLst>
              <a:ext uri="{28A0092B-C50C-407E-A947-70E740481C1C}">
                <a14:useLocalDpi xmlns:a14="http://schemas.microsoft.com/office/drawing/2010/main" val="0"/>
              </a:ext>
            </a:extLst>
          </a:blip>
          <a:srcRect l="69722" t="66667" r="1965"/>
          <a:stretch>
            <a:fillRect/>
          </a:stretch>
        </p:blipFill>
        <p:spPr>
          <a:xfrm>
            <a:off x="152400" y="901700"/>
            <a:ext cx="2743200" cy="5767388"/>
          </a:xfrm>
        </p:spPr>
      </p:pic>
      <p:pic>
        <p:nvPicPr>
          <p:cNvPr id="57346" name="Inhaltsplatzhalter 2" descr="BardiTafel_AKG_2-R43-F1-1260-1.jpg">
            <a:extLst>
              <a:ext uri="{FF2B5EF4-FFF2-40B4-BE49-F238E27FC236}">
                <a16:creationId xmlns:a16="http://schemas.microsoft.com/office/drawing/2014/main" id="{18E9F610-F76D-1345-9EA1-54B8E1F99957}"/>
              </a:ext>
            </a:extLst>
          </p:cNvPr>
          <p:cNvPicPr>
            <a:picLocks noChangeAspect="1"/>
          </p:cNvPicPr>
          <p:nvPr/>
        </p:nvPicPr>
        <p:blipFill>
          <a:blip r:embed="rId3">
            <a:extLst>
              <a:ext uri="{28A0092B-C50C-407E-A947-70E740481C1C}">
                <a14:useLocalDpi xmlns:a14="http://schemas.microsoft.com/office/drawing/2010/main" val="0"/>
              </a:ext>
            </a:extLst>
          </a:blip>
          <a:srcRect l="67363" t="31944" r="2089" b="31944"/>
          <a:stretch>
            <a:fillRect/>
          </a:stretch>
        </p:blipFill>
        <p:spPr bwMode="auto">
          <a:xfrm>
            <a:off x="3048000" y="661988"/>
            <a:ext cx="27432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Inhaltsplatzhalter 2" descr="BardiTafel_AKG_2-R43-F1-1260-1.jpg">
            <a:extLst>
              <a:ext uri="{FF2B5EF4-FFF2-40B4-BE49-F238E27FC236}">
                <a16:creationId xmlns:a16="http://schemas.microsoft.com/office/drawing/2014/main" id="{01625565-5134-3745-9D98-539A4627668A}"/>
              </a:ext>
            </a:extLst>
          </p:cNvPr>
          <p:cNvPicPr>
            <a:picLocks noChangeAspect="1"/>
          </p:cNvPicPr>
          <p:nvPr/>
        </p:nvPicPr>
        <p:blipFill>
          <a:blip r:embed="rId3">
            <a:extLst>
              <a:ext uri="{28A0092B-C50C-407E-A947-70E740481C1C}">
                <a14:useLocalDpi xmlns:a14="http://schemas.microsoft.com/office/drawing/2010/main" val="0"/>
              </a:ext>
            </a:extLst>
          </a:blip>
          <a:srcRect l="67363" t="5482" r="2089" b="66667"/>
          <a:stretch>
            <a:fillRect/>
          </a:stretch>
        </p:blipFill>
        <p:spPr bwMode="auto">
          <a:xfrm>
            <a:off x="5943600" y="349250"/>
            <a:ext cx="29718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Textfeld 5">
            <a:extLst>
              <a:ext uri="{FF2B5EF4-FFF2-40B4-BE49-F238E27FC236}">
                <a16:creationId xmlns:a16="http://schemas.microsoft.com/office/drawing/2014/main" id="{7446A46B-E306-4E4D-BA1D-5F917CEDBFAA}"/>
              </a:ext>
            </a:extLst>
          </p:cNvPr>
          <p:cNvSpPr txBox="1">
            <a:spLocks noChangeArrowheads="1"/>
          </p:cNvSpPr>
          <p:nvPr/>
        </p:nvSpPr>
        <p:spPr bwMode="auto">
          <a:xfrm>
            <a:off x="6804025" y="5445125"/>
            <a:ext cx="2143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ＭＳ Ｐゴシック" panose="020B0600070205080204" pitchFamily="34" charset="-128"/>
              </a:defRPr>
            </a:lvl9pPr>
          </a:lstStyle>
          <a:p>
            <a:pPr algn="r"/>
            <a:r>
              <a:rPr lang="de-CH" altLang="de-DE">
                <a:solidFill>
                  <a:srgbClr val="FFFF00"/>
                </a:solidFill>
              </a:rPr>
              <a:t>Szenen </a:t>
            </a:r>
          </a:p>
          <a:p>
            <a:pPr algn="r"/>
            <a:r>
              <a:rPr lang="de-CH" altLang="de-DE">
                <a:solidFill>
                  <a:srgbClr val="FFFF00"/>
                </a:solidFill>
              </a:rPr>
              <a:t>in der rechten </a:t>
            </a:r>
          </a:p>
          <a:p>
            <a:pPr algn="r"/>
            <a:r>
              <a:rPr lang="de-CH" altLang="de-DE">
                <a:solidFill>
                  <a:srgbClr val="FFFF00"/>
                </a:solidFill>
              </a:rPr>
              <a:t>Tafelhälfte</a:t>
            </a:r>
          </a:p>
        </p:txBody>
      </p:sp>
      <p:sp>
        <p:nvSpPr>
          <p:cNvPr id="57349" name="Freihandform 1">
            <a:extLst>
              <a:ext uri="{FF2B5EF4-FFF2-40B4-BE49-F238E27FC236}">
                <a16:creationId xmlns:a16="http://schemas.microsoft.com/office/drawing/2014/main" id="{9F3A5B8D-9C09-C047-9B08-9050D361BA70}"/>
              </a:ext>
            </a:extLst>
          </p:cNvPr>
          <p:cNvSpPr>
            <a:spLocks/>
          </p:cNvSpPr>
          <p:nvPr/>
        </p:nvSpPr>
        <p:spPr bwMode="auto">
          <a:xfrm>
            <a:off x="6223000" y="285750"/>
            <a:ext cx="2714625" cy="1190625"/>
          </a:xfrm>
          <a:custGeom>
            <a:avLst/>
            <a:gdLst>
              <a:gd name="T0" fmla="*/ 63500 w 2714625"/>
              <a:gd name="T1" fmla="*/ 15875 h 1190625"/>
              <a:gd name="T2" fmla="*/ 2714625 w 2714625"/>
              <a:gd name="T3" fmla="*/ 1190625 h 1190625"/>
              <a:gd name="T4" fmla="*/ 2682875 w 2714625"/>
              <a:gd name="T5" fmla="*/ 0 h 1190625"/>
              <a:gd name="T6" fmla="*/ 0 w 2714625"/>
              <a:gd name="T7" fmla="*/ 0 h 1190625"/>
              <a:gd name="T8" fmla="*/ 333375 w 2714625"/>
              <a:gd name="T9" fmla="*/ 158750 h 1190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4625" h="1190625">
                <a:moveTo>
                  <a:pt x="63500" y="15875"/>
                </a:moveTo>
                <a:lnTo>
                  <a:pt x="2714625" y="1190625"/>
                </a:lnTo>
                <a:lnTo>
                  <a:pt x="2682875" y="0"/>
                </a:lnTo>
                <a:lnTo>
                  <a:pt x="0" y="0"/>
                </a:lnTo>
                <a:lnTo>
                  <a:pt x="333375" y="15875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62BC8-6F8F-8D6A-80C9-45BF4E5DE0ED}"/>
            </a:ext>
          </a:extLst>
        </p:cNvPr>
        <p:cNvGrpSpPr/>
        <p:nvPr/>
      </p:nvGrpSpPr>
      <p:grpSpPr>
        <a:xfrm>
          <a:off x="0" y="0"/>
          <a:ext cx="0" cy="0"/>
          <a:chOff x="0" y="0"/>
          <a:chExt cx="0" cy="0"/>
        </a:xfrm>
      </p:grpSpPr>
      <p:pic>
        <p:nvPicPr>
          <p:cNvPr id="57345" name="Inhaltsplatzhalter 2" descr="BardiTafel_AKG_2-R43-F1-1260-1.jpg">
            <a:extLst>
              <a:ext uri="{FF2B5EF4-FFF2-40B4-BE49-F238E27FC236}">
                <a16:creationId xmlns:a16="http://schemas.microsoft.com/office/drawing/2014/main" id="{EEAFA76D-A714-6B51-8B36-086BB6B5F383}"/>
              </a:ext>
            </a:extLst>
          </p:cNvPr>
          <p:cNvPicPr>
            <a:picLocks noGrp="1" noChangeAspect="1"/>
          </p:cNvPicPr>
          <p:nvPr>
            <p:ph/>
          </p:nvPr>
        </p:nvPicPr>
        <p:blipFill>
          <a:blip r:embed="rId3">
            <a:extLst>
              <a:ext uri="{28A0092B-C50C-407E-A947-70E740481C1C}">
                <a14:useLocalDpi xmlns:a14="http://schemas.microsoft.com/office/drawing/2010/main" val="0"/>
              </a:ext>
            </a:extLst>
          </a:blip>
          <a:srcRect l="69722" t="66667" r="1965"/>
          <a:stretch>
            <a:fillRect/>
          </a:stretch>
        </p:blipFill>
        <p:spPr>
          <a:xfrm>
            <a:off x="152400" y="102238"/>
            <a:ext cx="3123456" cy="6566850"/>
          </a:xfrm>
        </p:spPr>
      </p:pic>
      <p:sp>
        <p:nvSpPr>
          <p:cNvPr id="57349" name="Freihandform 1">
            <a:extLst>
              <a:ext uri="{FF2B5EF4-FFF2-40B4-BE49-F238E27FC236}">
                <a16:creationId xmlns:a16="http://schemas.microsoft.com/office/drawing/2014/main" id="{4FC03818-DAB5-A5D1-92F7-BBA1CDAA4C9F}"/>
              </a:ext>
            </a:extLst>
          </p:cNvPr>
          <p:cNvSpPr>
            <a:spLocks/>
          </p:cNvSpPr>
          <p:nvPr/>
        </p:nvSpPr>
        <p:spPr bwMode="auto">
          <a:xfrm>
            <a:off x="6223000" y="285750"/>
            <a:ext cx="2714625" cy="1190625"/>
          </a:xfrm>
          <a:custGeom>
            <a:avLst/>
            <a:gdLst>
              <a:gd name="T0" fmla="*/ 63500 w 2714625"/>
              <a:gd name="T1" fmla="*/ 15875 h 1190625"/>
              <a:gd name="T2" fmla="*/ 2714625 w 2714625"/>
              <a:gd name="T3" fmla="*/ 1190625 h 1190625"/>
              <a:gd name="T4" fmla="*/ 2682875 w 2714625"/>
              <a:gd name="T5" fmla="*/ 0 h 1190625"/>
              <a:gd name="T6" fmla="*/ 0 w 2714625"/>
              <a:gd name="T7" fmla="*/ 0 h 1190625"/>
              <a:gd name="T8" fmla="*/ 333375 w 2714625"/>
              <a:gd name="T9" fmla="*/ 158750 h 1190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4625" h="1190625">
                <a:moveTo>
                  <a:pt x="63500" y="15875"/>
                </a:moveTo>
                <a:lnTo>
                  <a:pt x="2714625" y="1190625"/>
                </a:lnTo>
                <a:lnTo>
                  <a:pt x="2682875" y="0"/>
                </a:lnTo>
                <a:lnTo>
                  <a:pt x="0" y="0"/>
                </a:lnTo>
                <a:lnTo>
                  <a:pt x="333375" y="158750"/>
                </a:ln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 name="Textfeld 1">
            <a:extLst>
              <a:ext uri="{FF2B5EF4-FFF2-40B4-BE49-F238E27FC236}">
                <a16:creationId xmlns:a16="http://schemas.microsoft.com/office/drawing/2014/main" id="{FBD6791A-6347-BB42-1977-B872FBCA78B5}"/>
              </a:ext>
            </a:extLst>
          </p:cNvPr>
          <p:cNvSpPr txBox="1"/>
          <p:nvPr/>
        </p:nvSpPr>
        <p:spPr>
          <a:xfrm>
            <a:off x="3635896" y="2596086"/>
            <a:ext cx="7236864" cy="1631216"/>
          </a:xfrm>
          <a:prstGeom prst="rect">
            <a:avLst/>
          </a:prstGeom>
          <a:noFill/>
        </p:spPr>
        <p:txBody>
          <a:bodyPr wrap="square" rtlCol="0">
            <a:spAutoFit/>
          </a:bodyPr>
          <a:lstStyle/>
          <a:p>
            <a:r>
              <a:rPr lang="de-CH" altLang="de-DE" sz="2000" b="1" i="0" dirty="0">
                <a:solidFill>
                  <a:schemeClr val="bg1"/>
                </a:solidFill>
                <a:latin typeface="Calibri" panose="020F0502020204030204" pitchFamily="34" charset="0"/>
                <a:cs typeface="Calibri" panose="020F0502020204030204" pitchFamily="34" charset="0"/>
              </a:rPr>
              <a:t>1208-1224</a:t>
            </a:r>
          </a:p>
          <a:p>
            <a:r>
              <a:rPr lang="de-CH" altLang="de-DE" sz="2000" b="1" i="0" dirty="0">
                <a:solidFill>
                  <a:srgbClr val="FFFF00"/>
                </a:solidFill>
                <a:latin typeface="Calibri" panose="020F0502020204030204" pitchFamily="34" charset="0"/>
                <a:cs typeface="Calibri" panose="020F0502020204030204" pitchFamily="34" charset="0"/>
              </a:rPr>
              <a:t>Dienst im </a:t>
            </a:r>
            <a:r>
              <a:rPr lang="de-CH" altLang="de-DE" sz="2000" b="1" i="0" dirty="0" err="1">
                <a:solidFill>
                  <a:srgbClr val="FFFF00"/>
                </a:solidFill>
                <a:latin typeface="Calibri" panose="020F0502020204030204" pitchFamily="34" charset="0"/>
                <a:cs typeface="Calibri" panose="020F0502020204030204" pitchFamily="34" charset="0"/>
              </a:rPr>
              <a:t>Leprosenhospital</a:t>
            </a:r>
            <a:r>
              <a:rPr lang="de-CH" altLang="de-DE" sz="2000" b="1" i="0" dirty="0">
                <a:solidFill>
                  <a:srgbClr val="FFFF00"/>
                </a:solidFill>
                <a:latin typeface="Calibri" panose="020F0502020204030204" pitchFamily="34" charset="0"/>
                <a:cs typeface="Calibri" panose="020F0502020204030204" pitchFamily="34" charset="0"/>
              </a:rPr>
              <a:t> -</a:t>
            </a:r>
          </a:p>
          <a:p>
            <a:r>
              <a:rPr lang="de-CH" altLang="de-DE" sz="2000" b="1" i="0" dirty="0">
                <a:solidFill>
                  <a:srgbClr val="FFFF00"/>
                </a:solidFill>
                <a:latin typeface="Calibri" panose="020F0502020204030204" pitchFamily="34" charset="0"/>
                <a:cs typeface="Calibri" panose="020F0502020204030204" pitchFamily="34" charset="0"/>
              </a:rPr>
              <a:t>den Geringsten Bruder bleiben</a:t>
            </a:r>
          </a:p>
          <a:p>
            <a:pPr marL="342900" indent="-342900">
              <a:buFont typeface="Arial" panose="020B0604020202020204" pitchFamily="34" charset="0"/>
              <a:buChar char="•"/>
            </a:pPr>
            <a:r>
              <a:rPr lang="de-CH" altLang="de-DE" sz="2000" b="1" i="0" dirty="0">
                <a:solidFill>
                  <a:srgbClr val="FFFFFF"/>
                </a:solidFill>
                <a:latin typeface="Calibri" panose="020F0502020204030204" pitchFamily="34" charset="0"/>
                <a:cs typeface="Calibri" panose="020F0502020204030204" pitchFamily="34" charset="0"/>
              </a:rPr>
              <a:t>die eigene Sendung mit Treue leben</a:t>
            </a:r>
          </a:p>
          <a:p>
            <a:endParaRPr lang="de-DE" sz="2000" dirty="0">
              <a:latin typeface="Calibri" panose="020F0502020204030204" pitchFamily="34" charset="0"/>
              <a:cs typeface="Calibri" panose="020F0502020204030204" pitchFamily="34" charset="0"/>
            </a:endParaRPr>
          </a:p>
        </p:txBody>
      </p:sp>
      <p:sp>
        <p:nvSpPr>
          <p:cNvPr id="3" name="Textfeld 2">
            <a:extLst>
              <a:ext uri="{FF2B5EF4-FFF2-40B4-BE49-F238E27FC236}">
                <a16:creationId xmlns:a16="http://schemas.microsoft.com/office/drawing/2014/main" id="{069B7126-A0E5-19F1-45AD-0622C0C852F5}"/>
              </a:ext>
            </a:extLst>
          </p:cNvPr>
          <p:cNvSpPr txBox="1"/>
          <p:nvPr/>
        </p:nvSpPr>
        <p:spPr>
          <a:xfrm>
            <a:off x="3635896" y="4989066"/>
            <a:ext cx="5355704" cy="1015663"/>
          </a:xfrm>
          <a:prstGeom prst="rect">
            <a:avLst/>
          </a:prstGeom>
          <a:noFill/>
        </p:spPr>
        <p:txBody>
          <a:bodyPr wrap="square" rtlCol="0">
            <a:spAutoFit/>
          </a:bodyPr>
          <a:lstStyle/>
          <a:p>
            <a:r>
              <a:rPr lang="de-CH" altLang="de-DE" sz="2000" b="1" i="0" dirty="0">
                <a:solidFill>
                  <a:schemeClr val="bg1"/>
                </a:solidFill>
                <a:latin typeface="Calibri" panose="020F0502020204030204" pitchFamily="34" charset="0"/>
                <a:cs typeface="Calibri" panose="020F0502020204030204" pitchFamily="34" charset="0"/>
              </a:rPr>
              <a:t>1225 oder 1226</a:t>
            </a:r>
          </a:p>
          <a:p>
            <a:r>
              <a:rPr lang="de-CH" altLang="de-DE" sz="2000" b="1" i="0" dirty="0">
                <a:solidFill>
                  <a:srgbClr val="FFFF00"/>
                </a:solidFill>
                <a:latin typeface="Calibri" panose="020F0502020204030204" pitchFamily="34" charset="0"/>
                <a:cs typeface="Calibri" panose="020F0502020204030204" pitchFamily="34" charset="0"/>
              </a:rPr>
              <a:t>Franz erscheint am Provinzkapitel in Arles</a:t>
            </a:r>
          </a:p>
          <a:p>
            <a:pPr marL="342900" indent="-342900">
              <a:buFont typeface="Arial" panose="020B0604020202020204" pitchFamily="34" charset="0"/>
              <a:buChar char="•"/>
            </a:pPr>
            <a:r>
              <a:rPr lang="de-CH" altLang="de-DE" sz="2000" b="1" i="0" dirty="0">
                <a:solidFill>
                  <a:schemeClr val="bg1"/>
                </a:solidFill>
                <a:latin typeface="Calibri" panose="020F0502020204030204" pitchFamily="34" charset="0"/>
                <a:cs typeface="Calibri" panose="020F0502020204030204" pitchFamily="34" charset="0"/>
              </a:rPr>
              <a:t>die Horizonte der Geschwisterlichkeit weiten</a:t>
            </a:r>
          </a:p>
        </p:txBody>
      </p:sp>
      <p:sp>
        <p:nvSpPr>
          <p:cNvPr id="4" name="Textfeld 3">
            <a:extLst>
              <a:ext uri="{FF2B5EF4-FFF2-40B4-BE49-F238E27FC236}">
                <a16:creationId xmlns:a16="http://schemas.microsoft.com/office/drawing/2014/main" id="{E56EB3BE-47C4-76A3-3787-8AA5EFAE9218}"/>
              </a:ext>
            </a:extLst>
          </p:cNvPr>
          <p:cNvSpPr txBox="1"/>
          <p:nvPr/>
        </p:nvSpPr>
        <p:spPr>
          <a:xfrm>
            <a:off x="3542551" y="299147"/>
            <a:ext cx="5555560" cy="1631216"/>
          </a:xfrm>
          <a:prstGeom prst="rect">
            <a:avLst/>
          </a:prstGeom>
          <a:noFill/>
        </p:spPr>
        <p:txBody>
          <a:bodyPr wrap="none" rtlCol="0">
            <a:spAutoFit/>
          </a:bodyPr>
          <a:lstStyle/>
          <a:p>
            <a:r>
              <a:rPr lang="de-CH" altLang="de-DE" sz="2000" b="1" i="0" dirty="0">
                <a:solidFill>
                  <a:schemeClr val="bg1"/>
                </a:solidFill>
                <a:latin typeface="Calibri" panose="020F0502020204030204" pitchFamily="34" charset="0"/>
                <a:cs typeface="Calibri" panose="020F0502020204030204" pitchFamily="34" charset="0"/>
              </a:rPr>
              <a:t>3. Oktober 1226</a:t>
            </a:r>
          </a:p>
          <a:p>
            <a:r>
              <a:rPr lang="de-CH" altLang="de-DE" sz="2000" b="1" i="0" dirty="0">
                <a:solidFill>
                  <a:srgbClr val="FFFF00"/>
                </a:solidFill>
                <a:latin typeface="Calibri" panose="020F0502020204030204" pitchFamily="34" charset="0"/>
                <a:cs typeface="Calibri" panose="020F0502020204030204" pitchFamily="34" charset="0"/>
              </a:rPr>
              <a:t>Franz hat sich sterbend Schwester Tod anvertraut</a:t>
            </a:r>
          </a:p>
          <a:p>
            <a:r>
              <a:rPr lang="de-CH" altLang="de-DE" sz="2000" b="1" i="0" dirty="0">
                <a:solidFill>
                  <a:srgbClr val="FFFF00"/>
                </a:solidFill>
                <a:latin typeface="Calibri" panose="020F0502020204030204" pitchFamily="34" charset="0"/>
                <a:cs typeface="Calibri" panose="020F0502020204030204" pitchFamily="34" charset="0"/>
              </a:rPr>
              <a:t>und Engel tragen seine Seele in den Himmel</a:t>
            </a:r>
          </a:p>
          <a:p>
            <a:pPr marL="342900" indent="-342900">
              <a:buFont typeface="Arial" panose="020B0604020202020204" pitchFamily="34" charset="0"/>
              <a:buChar char="•"/>
            </a:pPr>
            <a:r>
              <a:rPr lang="de-CH" altLang="de-DE" sz="2000" b="1" i="0" dirty="0">
                <a:solidFill>
                  <a:srgbClr val="FFFFFF"/>
                </a:solidFill>
                <a:latin typeface="Calibri" panose="020F0502020204030204" pitchFamily="34" charset="0"/>
                <a:cs typeface="Calibri" panose="020F0502020204030204" pitchFamily="34" charset="0"/>
              </a:rPr>
              <a:t>im irdischen Pilgerleben das Ziel erreichen</a:t>
            </a:r>
          </a:p>
          <a:p>
            <a:endParaRPr lang="de-DE"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658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2" descr="BardiTafel_AKG_2-R43-F1-1260-1.jpg">
            <a:extLst>
              <a:ext uri="{FF2B5EF4-FFF2-40B4-BE49-F238E27FC236}">
                <a16:creationId xmlns:a16="http://schemas.microsoft.com/office/drawing/2014/main" id="{D8D4A46B-CC26-09C3-0119-C2893A6D0FC0}"/>
              </a:ext>
            </a:extLst>
          </p:cNvPr>
          <p:cNvPicPr>
            <a:picLocks noChangeAspect="1"/>
          </p:cNvPicPr>
          <p:nvPr/>
        </p:nvPicPr>
        <p:blipFill>
          <a:blip r:embed="rId2">
            <a:extLst>
              <a:ext uri="{28A0092B-C50C-407E-A947-70E740481C1C}">
                <a14:useLocalDpi xmlns:a14="http://schemas.microsoft.com/office/drawing/2010/main" val="0"/>
              </a:ext>
            </a:extLst>
          </a:blip>
          <a:srcRect l="394" t="66667" r="67361"/>
          <a:stretch>
            <a:fillRect/>
          </a:stretch>
        </p:blipFill>
        <p:spPr bwMode="auto">
          <a:xfrm>
            <a:off x="66789" y="195588"/>
            <a:ext cx="3569108" cy="646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nhaltsplatzhalter 2" descr="BardiTafel_AKG_2-R43-F1-1260-1.jpg">
            <a:extLst>
              <a:ext uri="{FF2B5EF4-FFF2-40B4-BE49-F238E27FC236}">
                <a16:creationId xmlns:a16="http://schemas.microsoft.com/office/drawing/2014/main" id="{6373631A-AC8F-AD31-CFDB-650C77AD8382}"/>
              </a:ext>
            </a:extLst>
          </p:cNvPr>
          <p:cNvPicPr>
            <a:picLocks noGrp="1" noChangeAspect="1"/>
          </p:cNvPicPr>
          <p:nvPr>
            <p:ph/>
          </p:nvPr>
        </p:nvPicPr>
        <p:blipFill>
          <a:blip r:embed="rId2">
            <a:extLst>
              <a:ext uri="{28A0092B-C50C-407E-A947-70E740481C1C}">
                <a14:useLocalDpi xmlns:a14="http://schemas.microsoft.com/office/drawing/2010/main" val="0"/>
              </a:ext>
            </a:extLst>
          </a:blip>
          <a:srcRect l="69722" t="66667" r="1965"/>
          <a:stretch>
            <a:fillRect/>
          </a:stretch>
        </p:blipFill>
        <p:spPr>
          <a:xfrm>
            <a:off x="5652120" y="195588"/>
            <a:ext cx="3339480" cy="6566850"/>
          </a:xfrm>
        </p:spPr>
      </p:pic>
      <p:sp>
        <p:nvSpPr>
          <p:cNvPr id="6" name="Textfeld 5">
            <a:extLst>
              <a:ext uri="{FF2B5EF4-FFF2-40B4-BE49-F238E27FC236}">
                <a16:creationId xmlns:a16="http://schemas.microsoft.com/office/drawing/2014/main" id="{A6FBDEB8-3226-B3C4-E459-F234322137C0}"/>
              </a:ext>
            </a:extLst>
          </p:cNvPr>
          <p:cNvSpPr txBox="1"/>
          <p:nvPr/>
        </p:nvSpPr>
        <p:spPr>
          <a:xfrm>
            <a:off x="3824807" y="476672"/>
            <a:ext cx="1776227" cy="1938992"/>
          </a:xfrm>
          <a:prstGeom prst="rect">
            <a:avLst/>
          </a:prstGeom>
          <a:noFill/>
        </p:spPr>
        <p:txBody>
          <a:bodyPr wrap="square" rtlCol="0">
            <a:spAutoFit/>
          </a:bodyPr>
          <a:lstStyle/>
          <a:p>
            <a:r>
              <a:rPr lang="de-DE" sz="2000" dirty="0">
                <a:solidFill>
                  <a:srgbClr val="00FF7D"/>
                </a:solidFill>
                <a:latin typeface="Calibri" panose="020F0502020204030204" pitchFamily="34" charset="0"/>
                <a:cs typeface="Calibri" panose="020F0502020204030204" pitchFamily="34" charset="0"/>
              </a:rPr>
              <a:t>Jesu Geburt</a:t>
            </a:r>
          </a:p>
          <a:p>
            <a:r>
              <a:rPr lang="de-DE" sz="2000" dirty="0">
                <a:solidFill>
                  <a:srgbClr val="00FF7D"/>
                </a:solidFill>
                <a:latin typeface="Calibri" panose="020F0502020204030204" pitchFamily="34" charset="0"/>
                <a:cs typeface="Calibri" panose="020F0502020204030204" pitchFamily="34" charset="0"/>
              </a:rPr>
              <a:t>auf Erden</a:t>
            </a:r>
          </a:p>
          <a:p>
            <a:endParaRPr lang="de-DE" sz="2000" dirty="0">
              <a:solidFill>
                <a:schemeClr val="bg1"/>
              </a:solidFill>
              <a:latin typeface="Calibri" panose="020F0502020204030204" pitchFamily="34" charset="0"/>
              <a:cs typeface="Calibri" panose="020F0502020204030204" pitchFamily="34" charset="0"/>
            </a:endParaRPr>
          </a:p>
          <a:p>
            <a:pPr algn="r"/>
            <a:r>
              <a:rPr lang="de-DE" sz="2000" dirty="0">
                <a:solidFill>
                  <a:schemeClr val="bg1"/>
                </a:solidFill>
                <a:latin typeface="Calibri" panose="020F0502020204030204" pitchFamily="34" charset="0"/>
                <a:cs typeface="Calibri" panose="020F0502020204030204" pitchFamily="34" charset="0"/>
              </a:rPr>
              <a:t>Franziskus‘</a:t>
            </a:r>
          </a:p>
          <a:p>
            <a:pPr algn="r"/>
            <a:r>
              <a:rPr lang="de-DE" sz="2000" dirty="0">
                <a:solidFill>
                  <a:schemeClr val="bg1"/>
                </a:solidFill>
                <a:latin typeface="Calibri" panose="020F0502020204030204" pitchFamily="34" charset="0"/>
                <a:cs typeface="Calibri" panose="020F0502020204030204" pitchFamily="34" charset="0"/>
              </a:rPr>
              <a:t>Geburt in </a:t>
            </a:r>
          </a:p>
          <a:p>
            <a:pPr algn="r"/>
            <a:r>
              <a:rPr lang="de-DE" sz="2000" dirty="0">
                <a:solidFill>
                  <a:schemeClr val="bg1"/>
                </a:solidFill>
                <a:latin typeface="Calibri" panose="020F0502020204030204" pitchFamily="34" charset="0"/>
                <a:cs typeface="Calibri" panose="020F0502020204030204" pitchFamily="34" charset="0"/>
              </a:rPr>
              <a:t>den Himmel</a:t>
            </a:r>
          </a:p>
        </p:txBody>
      </p:sp>
      <p:cxnSp>
        <p:nvCxnSpPr>
          <p:cNvPr id="8" name="Gerade Verbindung mit Pfeil 7">
            <a:extLst>
              <a:ext uri="{FF2B5EF4-FFF2-40B4-BE49-F238E27FC236}">
                <a16:creationId xmlns:a16="http://schemas.microsoft.com/office/drawing/2014/main" id="{481AC585-3693-B224-0D42-8ED780C31627}"/>
              </a:ext>
            </a:extLst>
          </p:cNvPr>
          <p:cNvCxnSpPr/>
          <p:nvPr/>
        </p:nvCxnSpPr>
        <p:spPr bwMode="auto">
          <a:xfrm flipV="1">
            <a:off x="1851343" y="1700808"/>
            <a:ext cx="5312945" cy="144016"/>
          </a:xfrm>
          <a:prstGeom prst="straightConnector1">
            <a:avLst/>
          </a:prstGeom>
          <a:solidFill>
            <a:schemeClr val="accent1"/>
          </a:solidFill>
          <a:ln w="22225" cap="flat" cmpd="sng" algn="ctr">
            <a:solidFill>
              <a:srgbClr val="FFFF00"/>
            </a:solidFill>
            <a:prstDash val="solid"/>
            <a:round/>
            <a:headEnd type="none" w="med" len="med"/>
            <a:tailEnd type="triangle"/>
          </a:ln>
          <a:effectLst/>
        </p:spPr>
      </p:cxnSp>
      <p:cxnSp>
        <p:nvCxnSpPr>
          <p:cNvPr id="10" name="Gerade Verbindung mit Pfeil 9">
            <a:extLst>
              <a:ext uri="{FF2B5EF4-FFF2-40B4-BE49-F238E27FC236}">
                <a16:creationId xmlns:a16="http://schemas.microsoft.com/office/drawing/2014/main" id="{0D0EB1B8-196D-D273-DAFD-760DB2828716}"/>
              </a:ext>
            </a:extLst>
          </p:cNvPr>
          <p:cNvCxnSpPr/>
          <p:nvPr/>
        </p:nvCxnSpPr>
        <p:spPr bwMode="auto">
          <a:xfrm flipV="1">
            <a:off x="7164288" y="764704"/>
            <a:ext cx="0" cy="936104"/>
          </a:xfrm>
          <a:prstGeom prst="straightConnector1">
            <a:avLst/>
          </a:prstGeom>
          <a:solidFill>
            <a:schemeClr val="accent1"/>
          </a:solidFill>
          <a:ln w="25400" cap="flat" cmpd="sng" algn="ctr">
            <a:solidFill>
              <a:srgbClr val="FFFF00"/>
            </a:solidFill>
            <a:prstDash val="solid"/>
            <a:round/>
            <a:headEnd type="none" w="med" len="med"/>
            <a:tailEnd type="triangle"/>
          </a:ln>
          <a:effectLst/>
        </p:spPr>
      </p:cxnSp>
      <p:sp>
        <p:nvSpPr>
          <p:cNvPr id="11" name="Textfeld 10">
            <a:extLst>
              <a:ext uri="{FF2B5EF4-FFF2-40B4-BE49-F238E27FC236}">
                <a16:creationId xmlns:a16="http://schemas.microsoft.com/office/drawing/2014/main" id="{CE071D8E-9DA4-C3A5-F42C-B943F099CCFA}"/>
              </a:ext>
            </a:extLst>
          </p:cNvPr>
          <p:cNvSpPr txBox="1"/>
          <p:nvPr/>
        </p:nvSpPr>
        <p:spPr>
          <a:xfrm>
            <a:off x="3778551" y="2670304"/>
            <a:ext cx="1776227" cy="1631216"/>
          </a:xfrm>
          <a:prstGeom prst="rect">
            <a:avLst/>
          </a:prstGeom>
          <a:noFill/>
        </p:spPr>
        <p:txBody>
          <a:bodyPr wrap="square" rtlCol="0">
            <a:spAutoFit/>
          </a:bodyPr>
          <a:lstStyle/>
          <a:p>
            <a:r>
              <a:rPr lang="de-DE" sz="2000" dirty="0">
                <a:solidFill>
                  <a:srgbClr val="00FF7D"/>
                </a:solidFill>
                <a:latin typeface="Calibri" panose="020F0502020204030204" pitchFamily="34" charset="0"/>
                <a:cs typeface="Calibri" panose="020F0502020204030204" pitchFamily="34" charset="0"/>
              </a:rPr>
              <a:t>Gottes Liebe</a:t>
            </a:r>
          </a:p>
          <a:p>
            <a:r>
              <a:rPr lang="de-DE" sz="2000" dirty="0">
                <a:solidFill>
                  <a:srgbClr val="00FF7D"/>
                </a:solidFill>
                <a:latin typeface="Calibri" panose="020F0502020204030204" pitchFamily="34" charset="0"/>
                <a:cs typeface="Calibri" panose="020F0502020204030204" pitchFamily="34" charset="0"/>
              </a:rPr>
              <a:t>predigen</a:t>
            </a:r>
          </a:p>
          <a:p>
            <a:endParaRPr lang="de-DE" sz="2000" dirty="0">
              <a:solidFill>
                <a:schemeClr val="bg1"/>
              </a:solidFill>
              <a:latin typeface="Calibri" panose="020F0502020204030204" pitchFamily="34" charset="0"/>
              <a:cs typeface="Calibri" panose="020F0502020204030204" pitchFamily="34" charset="0"/>
            </a:endParaRPr>
          </a:p>
          <a:p>
            <a:pPr algn="r"/>
            <a:r>
              <a:rPr lang="de-DE" sz="2000" dirty="0">
                <a:solidFill>
                  <a:schemeClr val="bg1"/>
                </a:solidFill>
                <a:latin typeface="Calibri" panose="020F0502020204030204" pitchFamily="34" charset="0"/>
                <a:cs typeface="Calibri" panose="020F0502020204030204" pitchFamily="34" charset="0"/>
              </a:rPr>
              <a:t>mit Gottes Liebe handeln</a:t>
            </a:r>
          </a:p>
        </p:txBody>
      </p:sp>
      <p:cxnSp>
        <p:nvCxnSpPr>
          <p:cNvPr id="12" name="Gerade Verbindung mit Pfeil 11">
            <a:extLst>
              <a:ext uri="{FF2B5EF4-FFF2-40B4-BE49-F238E27FC236}">
                <a16:creationId xmlns:a16="http://schemas.microsoft.com/office/drawing/2014/main" id="{F4C02351-2584-28AC-D95C-C5C4DB6DAFFE}"/>
              </a:ext>
            </a:extLst>
          </p:cNvPr>
          <p:cNvCxnSpPr>
            <a:cxnSpLocks/>
          </p:cNvCxnSpPr>
          <p:nvPr/>
        </p:nvCxnSpPr>
        <p:spPr bwMode="auto">
          <a:xfrm>
            <a:off x="1073880" y="3551021"/>
            <a:ext cx="5154304" cy="0"/>
          </a:xfrm>
          <a:prstGeom prst="straightConnector1">
            <a:avLst/>
          </a:prstGeom>
          <a:solidFill>
            <a:schemeClr val="accent1"/>
          </a:solidFill>
          <a:ln w="22225" cap="flat" cmpd="sng" algn="ctr">
            <a:solidFill>
              <a:srgbClr val="FFFF00"/>
            </a:solidFill>
            <a:prstDash val="solid"/>
            <a:round/>
            <a:headEnd type="none" w="med" len="med"/>
            <a:tailEnd type="triangle"/>
          </a:ln>
          <a:effectLst/>
        </p:spPr>
      </p:cxnSp>
      <p:cxnSp>
        <p:nvCxnSpPr>
          <p:cNvPr id="14" name="Gerade Verbindung mit Pfeil 13">
            <a:extLst>
              <a:ext uri="{FF2B5EF4-FFF2-40B4-BE49-F238E27FC236}">
                <a16:creationId xmlns:a16="http://schemas.microsoft.com/office/drawing/2014/main" id="{86AEA302-5351-D1C6-C416-A019C4339C27}"/>
              </a:ext>
            </a:extLst>
          </p:cNvPr>
          <p:cNvCxnSpPr>
            <a:cxnSpLocks/>
          </p:cNvCxnSpPr>
          <p:nvPr/>
        </p:nvCxnSpPr>
        <p:spPr bwMode="auto">
          <a:xfrm>
            <a:off x="6732240" y="3565845"/>
            <a:ext cx="589620" cy="0"/>
          </a:xfrm>
          <a:prstGeom prst="straightConnector1">
            <a:avLst/>
          </a:prstGeom>
          <a:solidFill>
            <a:schemeClr val="accent1"/>
          </a:solidFill>
          <a:ln w="22225" cap="flat" cmpd="sng" algn="ctr">
            <a:solidFill>
              <a:srgbClr val="FFFF00"/>
            </a:solidFill>
            <a:prstDash val="solid"/>
            <a:round/>
            <a:headEnd type="none" w="med" len="med"/>
            <a:tailEnd type="triangle"/>
          </a:ln>
          <a:effectLst/>
        </p:spPr>
      </p:cxnSp>
      <p:sp>
        <p:nvSpPr>
          <p:cNvPr id="16" name="Textfeld 15">
            <a:extLst>
              <a:ext uri="{FF2B5EF4-FFF2-40B4-BE49-F238E27FC236}">
                <a16:creationId xmlns:a16="http://schemas.microsoft.com/office/drawing/2014/main" id="{04ACD574-F4C0-738F-E218-47E2F4FD6522}"/>
              </a:ext>
            </a:extLst>
          </p:cNvPr>
          <p:cNvSpPr txBox="1"/>
          <p:nvPr/>
        </p:nvSpPr>
        <p:spPr>
          <a:xfrm>
            <a:off x="3703508" y="4621269"/>
            <a:ext cx="1948612" cy="1938992"/>
          </a:xfrm>
          <a:prstGeom prst="rect">
            <a:avLst/>
          </a:prstGeom>
          <a:noFill/>
        </p:spPr>
        <p:txBody>
          <a:bodyPr wrap="square" rtlCol="0">
            <a:spAutoFit/>
          </a:bodyPr>
          <a:lstStyle/>
          <a:p>
            <a:r>
              <a:rPr lang="de-DE" sz="2000" dirty="0">
                <a:solidFill>
                  <a:srgbClr val="00FF7D"/>
                </a:solidFill>
                <a:latin typeface="Calibri" panose="020F0502020204030204" pitchFamily="34" charset="0"/>
                <a:cs typeface="Calibri" panose="020F0502020204030204" pitchFamily="34" charset="0"/>
              </a:rPr>
              <a:t>Religionen</a:t>
            </a:r>
          </a:p>
          <a:p>
            <a:r>
              <a:rPr lang="de-DE" sz="2000" dirty="0">
                <a:solidFill>
                  <a:srgbClr val="00FF7D"/>
                </a:solidFill>
                <a:latin typeface="Calibri" panose="020F0502020204030204" pitchFamily="34" charset="0"/>
                <a:cs typeface="Calibri" panose="020F0502020204030204" pitchFamily="34" charset="0"/>
              </a:rPr>
              <a:t>der Welt</a:t>
            </a:r>
          </a:p>
          <a:p>
            <a:r>
              <a:rPr lang="de-DE" sz="2000" dirty="0">
                <a:solidFill>
                  <a:srgbClr val="00FF7D"/>
                </a:solidFill>
                <a:latin typeface="Calibri" panose="020F0502020204030204" pitchFamily="34" charset="0"/>
                <a:cs typeface="Calibri" panose="020F0502020204030204" pitchFamily="34" charset="0"/>
              </a:rPr>
              <a:t>verbinden</a:t>
            </a:r>
          </a:p>
          <a:p>
            <a:endParaRPr lang="de-DE" sz="2000" dirty="0">
              <a:solidFill>
                <a:schemeClr val="bg1"/>
              </a:solidFill>
              <a:latin typeface="Calibri" panose="020F0502020204030204" pitchFamily="34" charset="0"/>
              <a:cs typeface="Calibri" panose="020F0502020204030204" pitchFamily="34" charset="0"/>
            </a:endParaRPr>
          </a:p>
          <a:p>
            <a:pPr algn="r"/>
            <a:r>
              <a:rPr lang="de-DE" sz="2000" dirty="0">
                <a:solidFill>
                  <a:schemeClr val="bg1"/>
                </a:solidFill>
                <a:latin typeface="Calibri" panose="020F0502020204030204" pitchFamily="34" charset="0"/>
                <a:cs typeface="Calibri" panose="020F0502020204030204" pitchFamily="34" charset="0"/>
              </a:rPr>
              <a:t>Brüder weltweit verbinden</a:t>
            </a:r>
          </a:p>
        </p:txBody>
      </p:sp>
    </p:spTree>
    <p:extLst>
      <p:ext uri="{BB962C8B-B14F-4D97-AF65-F5344CB8AC3E}">
        <p14:creationId xmlns:p14="http://schemas.microsoft.com/office/powerpoint/2010/main" val="144714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ircle(in)">
                                      <p:cBhvr>
                                        <p:cTn id="27" dur="2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circle(in)">
                                      <p:cBhvr>
                                        <p:cTn id="3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Bild, Kunst, Bilderrahmen, Zeichnung enthält.&#10;&#10;KI-generierte Inhalte können fehlerhaft sein.">
            <a:extLst>
              <a:ext uri="{FF2B5EF4-FFF2-40B4-BE49-F238E27FC236}">
                <a16:creationId xmlns:a16="http://schemas.microsoft.com/office/drawing/2014/main" id="{35E92A0B-9253-62A9-7A4B-FB93B94261A6}"/>
              </a:ext>
            </a:extLst>
          </p:cNvPr>
          <p:cNvPicPr>
            <a:picLocks noGrp="1" noChangeAspect="1"/>
          </p:cNvPicPr>
          <p:nvPr>
            <p:ph/>
          </p:nvPr>
        </p:nvPicPr>
        <p:blipFill rotWithShape="1">
          <a:blip r:embed="rId3"/>
          <a:srcRect l="2670" t="10702" r="27628" b="17667"/>
          <a:stretch/>
        </p:blipFill>
        <p:spPr>
          <a:xfrm>
            <a:off x="4472886" y="459163"/>
            <a:ext cx="4661172" cy="3387050"/>
          </a:xfrm>
        </p:spPr>
      </p:pic>
      <p:pic>
        <p:nvPicPr>
          <p:cNvPr id="6" name="Grafik 5" descr="Ein Bild, das Kunst, Bild, Bilderrahmen, Bildende Kunst enthält.&#10;&#10;KI-generierte Inhalte können fehlerhaft sein.">
            <a:extLst>
              <a:ext uri="{FF2B5EF4-FFF2-40B4-BE49-F238E27FC236}">
                <a16:creationId xmlns:a16="http://schemas.microsoft.com/office/drawing/2014/main" id="{9A9B6F31-9AA3-17AC-E586-091D263919D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4000"/>
                    </a14:imgEffect>
                  </a14:imgLayer>
                </a14:imgProps>
              </a:ext>
            </a:extLst>
          </a:blip>
          <a:srcRect l="7868" t="9033" r="20794" b="12351"/>
          <a:stretch/>
        </p:blipFill>
        <p:spPr>
          <a:xfrm>
            <a:off x="9942" y="459163"/>
            <a:ext cx="4346713" cy="3387050"/>
          </a:xfrm>
          <a:prstGeom prst="rect">
            <a:avLst/>
          </a:prstGeom>
        </p:spPr>
      </p:pic>
      <p:sp>
        <p:nvSpPr>
          <p:cNvPr id="7" name="Textfeld 6">
            <a:extLst>
              <a:ext uri="{FF2B5EF4-FFF2-40B4-BE49-F238E27FC236}">
                <a16:creationId xmlns:a16="http://schemas.microsoft.com/office/drawing/2014/main" id="{64CEF234-7A4A-025B-CB1B-EFA6ECDCBC3B}"/>
              </a:ext>
            </a:extLst>
          </p:cNvPr>
          <p:cNvSpPr txBox="1"/>
          <p:nvPr/>
        </p:nvSpPr>
        <p:spPr>
          <a:xfrm>
            <a:off x="251519" y="4293096"/>
            <a:ext cx="3985386" cy="2308324"/>
          </a:xfrm>
          <a:prstGeom prst="rect">
            <a:avLst/>
          </a:prstGeom>
          <a:noFill/>
        </p:spPr>
        <p:txBody>
          <a:bodyPr wrap="none" rtlCol="0">
            <a:spAutoFit/>
          </a:bodyPr>
          <a:lstStyle/>
          <a:p>
            <a:r>
              <a:rPr lang="de-DE" dirty="0">
                <a:solidFill>
                  <a:srgbClr val="FFFF00"/>
                </a:solidFill>
              </a:rPr>
              <a:t>Betlehem</a:t>
            </a:r>
          </a:p>
          <a:p>
            <a:r>
              <a:rPr lang="de-DE" dirty="0">
                <a:solidFill>
                  <a:schemeClr val="bg1"/>
                </a:solidFill>
              </a:rPr>
              <a:t>Jesu Geburt und Leben</a:t>
            </a:r>
          </a:p>
          <a:p>
            <a:endParaRPr lang="de-DE" dirty="0">
              <a:solidFill>
                <a:schemeClr val="bg1"/>
              </a:solidFill>
            </a:endParaRPr>
          </a:p>
          <a:p>
            <a:r>
              <a:rPr lang="de-DE" dirty="0">
                <a:solidFill>
                  <a:schemeClr val="bg1"/>
                </a:solidFill>
              </a:rPr>
              <a:t>Gott sagt ja zur Welt</a:t>
            </a:r>
          </a:p>
          <a:p>
            <a:r>
              <a:rPr lang="de-DE" dirty="0">
                <a:solidFill>
                  <a:schemeClr val="bg1"/>
                </a:solidFill>
              </a:rPr>
              <a:t>und wird Mensch auf Erden</a:t>
            </a:r>
          </a:p>
          <a:p>
            <a:r>
              <a:rPr lang="de-DE" dirty="0">
                <a:solidFill>
                  <a:schemeClr val="bg1"/>
                </a:solidFill>
              </a:rPr>
              <a:t>Franz feiert dies in Greccio</a:t>
            </a:r>
          </a:p>
        </p:txBody>
      </p:sp>
      <p:sp>
        <p:nvSpPr>
          <p:cNvPr id="8" name="Textfeld 7">
            <a:extLst>
              <a:ext uri="{FF2B5EF4-FFF2-40B4-BE49-F238E27FC236}">
                <a16:creationId xmlns:a16="http://schemas.microsoft.com/office/drawing/2014/main" id="{C4746693-B50E-6DBF-BD8F-ACA651AD13CA}"/>
              </a:ext>
            </a:extLst>
          </p:cNvPr>
          <p:cNvSpPr txBox="1"/>
          <p:nvPr/>
        </p:nvSpPr>
        <p:spPr>
          <a:xfrm>
            <a:off x="4788024" y="4293096"/>
            <a:ext cx="4228017" cy="2308324"/>
          </a:xfrm>
          <a:prstGeom prst="rect">
            <a:avLst/>
          </a:prstGeom>
          <a:noFill/>
        </p:spPr>
        <p:txBody>
          <a:bodyPr wrap="none" rtlCol="0">
            <a:spAutoFit/>
          </a:bodyPr>
          <a:lstStyle/>
          <a:p>
            <a:r>
              <a:rPr lang="de-DE" dirty="0">
                <a:solidFill>
                  <a:srgbClr val="FFFF00"/>
                </a:solidFill>
              </a:rPr>
              <a:t>Assisi</a:t>
            </a:r>
          </a:p>
          <a:p>
            <a:r>
              <a:rPr lang="de-DE" dirty="0">
                <a:solidFill>
                  <a:schemeClr val="bg1"/>
                </a:solidFill>
              </a:rPr>
              <a:t>Franz‘ Tod und Auferstehung</a:t>
            </a:r>
          </a:p>
          <a:p>
            <a:endParaRPr lang="de-DE" dirty="0">
              <a:solidFill>
                <a:schemeClr val="bg1"/>
              </a:solidFill>
            </a:endParaRPr>
          </a:p>
          <a:p>
            <a:r>
              <a:rPr lang="de-DE" dirty="0">
                <a:solidFill>
                  <a:schemeClr val="bg1"/>
                </a:solidFill>
              </a:rPr>
              <a:t>Franz begrüßt Schwester Tod</a:t>
            </a:r>
          </a:p>
          <a:p>
            <a:r>
              <a:rPr lang="de-DE" dirty="0">
                <a:solidFill>
                  <a:schemeClr val="bg1"/>
                </a:solidFill>
              </a:rPr>
              <a:t>Gott lässt ihn in den Himmel </a:t>
            </a:r>
          </a:p>
          <a:p>
            <a:r>
              <a:rPr lang="de-DE" dirty="0">
                <a:solidFill>
                  <a:schemeClr val="bg1"/>
                </a:solidFill>
              </a:rPr>
              <a:t>geboren werden</a:t>
            </a:r>
          </a:p>
        </p:txBody>
      </p:sp>
    </p:spTree>
    <p:extLst>
      <p:ext uri="{BB962C8B-B14F-4D97-AF65-F5344CB8AC3E}">
        <p14:creationId xmlns:p14="http://schemas.microsoft.com/office/powerpoint/2010/main" val="48505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circle(in)">
                                      <p:cBhvr>
                                        <p:cTn id="7" dur="2000"/>
                                        <p:tgtEl>
                                          <p:spTgt spid="7">
                                            <p:txEl>
                                              <p:pRg st="3" end="3"/>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7">
                                            <p:txEl>
                                              <p:pRg st="4" end="4"/>
                                            </p:txEl>
                                          </p:spTgt>
                                        </p:tgtEl>
                                        <p:attrNameLst>
                                          <p:attrName>style.visibility</p:attrName>
                                        </p:attrNameLst>
                                      </p:cBhvr>
                                      <p:to>
                                        <p:strVal val="visible"/>
                                      </p:to>
                                    </p:set>
                                    <p:animEffect transition="in" filter="circle(in)">
                                      <p:cBhvr>
                                        <p:cTn id="10" dur="2000"/>
                                        <p:tgtEl>
                                          <p:spTgt spid="7">
                                            <p:txEl>
                                              <p:pRg st="4" end="4"/>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animEffect transition="in" filter="circle(in)">
                                      <p:cBhvr>
                                        <p:cTn id="13" dur="2000"/>
                                        <p:tgtEl>
                                          <p:spTgt spid="7">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circle(in)">
                                      <p:cBhvr>
                                        <p:cTn id="18" dur="2000"/>
                                        <p:tgtEl>
                                          <p:spTgt spid="8">
                                            <p:txEl>
                                              <p:pRg st="3" end="3"/>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circle(in)">
                                      <p:cBhvr>
                                        <p:cTn id="21" dur="2000"/>
                                        <p:tgtEl>
                                          <p:spTgt spid="8">
                                            <p:txEl>
                                              <p:pRg st="4" end="4"/>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circle(in)">
                                      <p:cBhvr>
                                        <p:cTn id="24" dur="20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86CCD-94BE-69AA-982F-AF58D38D8A67}"/>
            </a:ext>
          </a:extLst>
        </p:cNvPr>
        <p:cNvGrpSpPr/>
        <p:nvPr/>
      </p:nvGrpSpPr>
      <p:grpSpPr>
        <a:xfrm>
          <a:off x="0" y="0"/>
          <a:ext cx="0" cy="0"/>
          <a:chOff x="0" y="0"/>
          <a:chExt cx="0" cy="0"/>
        </a:xfrm>
      </p:grpSpPr>
      <p:pic>
        <p:nvPicPr>
          <p:cNvPr id="2" name="Grafik 1" descr="Ein Bild, das Person, Kleidung, Menschliches Gesicht, Im Haus enthält.&#10;&#10;KI-generierte Inhalte können fehlerhaft sein.">
            <a:extLst>
              <a:ext uri="{FF2B5EF4-FFF2-40B4-BE49-F238E27FC236}">
                <a16:creationId xmlns:a16="http://schemas.microsoft.com/office/drawing/2014/main" id="{34284445-4E88-82CB-5DD0-D569E59A37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836712"/>
            <a:ext cx="6121569" cy="3826490"/>
          </a:xfrm>
          <a:prstGeom prst="rect">
            <a:avLst/>
          </a:prstGeom>
        </p:spPr>
      </p:pic>
      <p:sp>
        <p:nvSpPr>
          <p:cNvPr id="7" name="Rectangle 4">
            <a:extLst>
              <a:ext uri="{FF2B5EF4-FFF2-40B4-BE49-F238E27FC236}">
                <a16:creationId xmlns:a16="http://schemas.microsoft.com/office/drawing/2014/main" id="{7DE2AB9F-ADBB-8AE4-1AC4-8F808212CE90}"/>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8" name="Rectangle 8">
            <a:extLst>
              <a:ext uri="{FF2B5EF4-FFF2-40B4-BE49-F238E27FC236}">
                <a16:creationId xmlns:a16="http://schemas.microsoft.com/office/drawing/2014/main" id="{FC1DE301-0633-97BF-90FB-620B716570D0}"/>
              </a:ext>
            </a:extLst>
          </p:cNvPr>
          <p:cNvSpPr>
            <a:spLocks noChangeArrowheads="1"/>
          </p:cNvSpPr>
          <p:nvPr/>
        </p:nvSpPr>
        <p:spPr bwMode="auto">
          <a:xfrm>
            <a:off x="35496" y="212735"/>
            <a:ext cx="9201237" cy="643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1"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Franziskus gestaltet seinen „</a:t>
            </a:r>
            <a:r>
              <a:rPr kumimoji="0" lang="de-DE" altLang="de-DE" b="1" i="0" u="none" strike="noStrike" cap="none" normalizeH="0" baseline="0" dirty="0" err="1">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Transitus</a:t>
            </a:r>
            <a:r>
              <a:rPr kumimoji="0" lang="de-DE" altLang="de-DE" b="1"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liebevoll und sorgsam</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i="0" dirty="0">
              <a:solidFill>
                <a:srgbClr val="FFFF00"/>
              </a:solidFill>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1"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i="0" dirty="0">
              <a:solidFill>
                <a:srgbClr val="FFFF00"/>
              </a:solidFill>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1"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i="0" dirty="0">
              <a:solidFill>
                <a:srgbClr val="FFFF00"/>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1" i="0" u="none" strike="noStrike" cap="none" normalizeH="0" baseline="0" dirty="0">
              <a:ln>
                <a:noFill/>
              </a:ln>
              <a:solidFill>
                <a:srgbClr val="FFFF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i="0" dirty="0">
              <a:solidFill>
                <a:srgbClr val="FFFF00"/>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1" i="0" u="none" strike="noStrike" cap="none" normalizeH="0" baseline="0" dirty="0">
              <a:ln>
                <a:noFill/>
              </a:ln>
              <a:solidFill>
                <a:srgbClr val="FFFF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i="0" dirty="0">
              <a:solidFill>
                <a:srgbClr val="FFFF00"/>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1" i="0" u="none" strike="noStrike" cap="none" normalizeH="0" baseline="0" dirty="0">
              <a:ln>
                <a:noFill/>
              </a:ln>
              <a:solidFill>
                <a:srgbClr val="FFFF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i="0" dirty="0">
              <a:solidFill>
                <a:srgbClr val="FFFF00"/>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1" i="0" u="none" strike="noStrike" cap="none" normalizeH="0" baseline="0" dirty="0">
              <a:ln>
                <a:noFill/>
              </a:ln>
              <a:solidFill>
                <a:srgbClr val="FFFF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0" i="0" u="none" strike="noStrike" cap="none" normalizeH="0" baseline="0" dirty="0">
              <a:ln>
                <a:noFill/>
              </a:ln>
              <a:solidFill>
                <a:srgbClr val="FFFF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20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de-DE" altLang="de-DE" sz="18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Ortswahl: </a:t>
            </a:r>
            <a:r>
              <a:rPr kumimoji="0" lang="de-DE" altLang="de-DE" sz="18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Nicht im Bischofspalast, in der Portiuncula, wo seine Nachfolge begann</a:t>
            </a:r>
            <a:endParaRPr kumimoji="0" lang="de-DE" altLang="de-DE"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Ambiente: </a:t>
            </a:r>
            <a:r>
              <a:rPr kumimoji="0" lang="de-DE" altLang="de-DE" sz="18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Franz will den Sonnengesang hören, ein Ja </a:t>
            </a:r>
            <a:r>
              <a:rPr lang="de-DE" altLang="de-DE" sz="1800" i="0" dirty="0">
                <a:solidFill>
                  <a:schemeClr val="bg1"/>
                </a:solidFill>
                <a:latin typeface="Calibri" panose="020F0502020204030204" pitchFamily="34" charset="0"/>
                <a:ea typeface="Times New Roman" panose="02020603050405020304" pitchFamily="18" charset="0"/>
                <a:cs typeface="Calibri" panose="020F0502020204030204" pitchFamily="34" charset="0"/>
              </a:rPr>
              <a:t>zur Schöpfung und zum Schöpfer</a:t>
            </a:r>
            <a:endParaRPr kumimoji="0" lang="de-DE" altLang="de-DE"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Rituale: </a:t>
            </a:r>
            <a:r>
              <a:rPr kumimoji="0" lang="de-DE" altLang="de-DE" sz="18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Evangelium von Jesu letzten Stunden </a:t>
            </a:r>
            <a:r>
              <a:rPr lang="de-DE" altLang="de-DE" sz="1800" i="0" dirty="0">
                <a:solidFill>
                  <a:schemeClr val="bg1"/>
                </a:solidFill>
                <a:latin typeface="Calibri" panose="020F0502020204030204" pitchFamily="34" charset="0"/>
                <a:ea typeface="Times New Roman" panose="02020603050405020304" pitchFamily="18" charset="0"/>
                <a:cs typeface="Calibri" panose="020F0502020204030204" pitchFamily="34" charset="0"/>
              </a:rPr>
              <a:t>- ein</a:t>
            </a:r>
            <a:r>
              <a:rPr kumimoji="0" lang="de-DE" altLang="de-DE" sz="18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Mahl mit den Liebsten feiern</a:t>
            </a:r>
            <a:endParaRPr kumimoji="0" lang="de-DE" altLang="de-DE"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Menschen: </a:t>
            </a:r>
            <a:r>
              <a:rPr kumimoji="0" lang="de-DE" altLang="de-DE" sz="18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Franz hat seine vertrautesten Gefährten un</a:t>
            </a:r>
            <a:r>
              <a:rPr lang="de-DE" altLang="de-DE" sz="1800" i="0" dirty="0">
                <a:solidFill>
                  <a:schemeClr val="bg1"/>
                </a:solidFill>
                <a:latin typeface="Calibri" panose="020F0502020204030204" pitchFamily="34" charset="0"/>
                <a:ea typeface="Times New Roman" panose="02020603050405020304" pitchFamily="18" charset="0"/>
                <a:cs typeface="Calibri" panose="020F0502020204030204" pitchFamily="34" charset="0"/>
              </a:rPr>
              <a:t>d seine Freundin bei sich</a:t>
            </a:r>
            <a:endParaRPr kumimoji="0" lang="de-DE" altLang="de-DE"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Genuss: </a:t>
            </a:r>
            <a:r>
              <a:rPr kumimoji="0" lang="de-DE" altLang="de-DE" sz="18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seine</a:t>
            </a:r>
            <a:r>
              <a:rPr kumimoji="0" lang="de-DE" altLang="de-DE" sz="1800" b="0" i="0" u="none" strike="noStrike" cap="none" normalizeH="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römische Freundin </a:t>
            </a:r>
            <a:r>
              <a:rPr kumimoji="0" lang="de-DE" altLang="de-DE" sz="18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Jakoba bringt ihm sein Lieblingsgebäck mit</a:t>
            </a:r>
            <a:endParaRPr kumimoji="0" lang="de-DE" altLang="de-DE"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Sorge: </a:t>
            </a:r>
            <a:r>
              <a:rPr kumimoji="0" lang="de-DE" altLang="de-DE" sz="18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Der Arzt </a:t>
            </a:r>
            <a:r>
              <a:rPr kumimoji="0" lang="de-DE" altLang="de-DE" sz="1800" b="0" i="0" u="none" strike="noStrike" cap="none" normalizeH="0" baseline="0" dirty="0" err="1">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Buongiovanni</a:t>
            </a:r>
            <a:r>
              <a:rPr kumimoji="0" lang="de-DE" altLang="de-DE" sz="18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aus Arezzo, Brüder und Jakoba tragen ihm Sorge</a:t>
            </a:r>
            <a:endParaRPr kumimoji="0" lang="de-DE" altLang="de-DE"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Kleid: 	</a:t>
            </a:r>
            <a:r>
              <a:rPr kumimoji="0" lang="de-DE" altLang="de-DE" sz="18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Franz lässt sich sterbend – wie in der Geburt – nackt auf Mutter Erde legen</a:t>
            </a:r>
            <a:endParaRPr kumimoji="0" lang="de-DE" altLang="de-DE"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1747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xEl>
                                              <p:pRg st="14" end="14"/>
                                            </p:txEl>
                                          </p:spTgt>
                                        </p:tgtEl>
                                        <p:attrNameLst>
                                          <p:attrName>style.visibility</p:attrName>
                                        </p:attrNameLst>
                                      </p:cBhvr>
                                      <p:to>
                                        <p:strVal val="visible"/>
                                      </p:to>
                                    </p:set>
                                    <p:animEffect transition="in" filter="circle(in)">
                                      <p:cBhvr>
                                        <p:cTn id="7" dur="2000"/>
                                        <p:tgtEl>
                                          <p:spTgt spid="8">
                                            <p:txEl>
                                              <p:pRg st="14" end="14"/>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xEl>
                                              <p:pRg st="15" end="15"/>
                                            </p:txEl>
                                          </p:spTgt>
                                        </p:tgtEl>
                                        <p:attrNameLst>
                                          <p:attrName>style.visibility</p:attrName>
                                        </p:attrNameLst>
                                      </p:cBhvr>
                                      <p:to>
                                        <p:strVal val="visible"/>
                                      </p:to>
                                    </p:set>
                                    <p:animEffect transition="in" filter="circle(in)">
                                      <p:cBhvr>
                                        <p:cTn id="12" dur="2000"/>
                                        <p:tgtEl>
                                          <p:spTgt spid="8">
                                            <p:txEl>
                                              <p:pRg st="15" end="1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8">
                                            <p:txEl>
                                              <p:pRg st="16" end="16"/>
                                            </p:txEl>
                                          </p:spTgt>
                                        </p:tgtEl>
                                        <p:attrNameLst>
                                          <p:attrName>style.visibility</p:attrName>
                                        </p:attrNameLst>
                                      </p:cBhvr>
                                      <p:to>
                                        <p:strVal val="visible"/>
                                      </p:to>
                                    </p:set>
                                    <p:animEffect transition="in" filter="circle(in)">
                                      <p:cBhvr>
                                        <p:cTn id="17" dur="2000"/>
                                        <p:tgtEl>
                                          <p:spTgt spid="8">
                                            <p:txEl>
                                              <p:pRg st="16" end="1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8">
                                            <p:txEl>
                                              <p:pRg st="17" end="17"/>
                                            </p:txEl>
                                          </p:spTgt>
                                        </p:tgtEl>
                                        <p:attrNameLst>
                                          <p:attrName>style.visibility</p:attrName>
                                        </p:attrNameLst>
                                      </p:cBhvr>
                                      <p:to>
                                        <p:strVal val="visible"/>
                                      </p:to>
                                    </p:set>
                                    <p:animEffect transition="in" filter="circle(in)">
                                      <p:cBhvr>
                                        <p:cTn id="22" dur="2000"/>
                                        <p:tgtEl>
                                          <p:spTgt spid="8">
                                            <p:txEl>
                                              <p:pRg st="17" end="1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8">
                                            <p:txEl>
                                              <p:pRg st="18" end="18"/>
                                            </p:txEl>
                                          </p:spTgt>
                                        </p:tgtEl>
                                        <p:attrNameLst>
                                          <p:attrName>style.visibility</p:attrName>
                                        </p:attrNameLst>
                                      </p:cBhvr>
                                      <p:to>
                                        <p:strVal val="visible"/>
                                      </p:to>
                                    </p:set>
                                    <p:animEffect transition="in" filter="circle(in)">
                                      <p:cBhvr>
                                        <p:cTn id="27" dur="2000"/>
                                        <p:tgtEl>
                                          <p:spTgt spid="8">
                                            <p:txEl>
                                              <p:pRg st="18" end="1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8">
                                            <p:txEl>
                                              <p:pRg st="19" end="19"/>
                                            </p:txEl>
                                          </p:spTgt>
                                        </p:tgtEl>
                                        <p:attrNameLst>
                                          <p:attrName>style.visibility</p:attrName>
                                        </p:attrNameLst>
                                      </p:cBhvr>
                                      <p:to>
                                        <p:strVal val="visible"/>
                                      </p:to>
                                    </p:set>
                                    <p:animEffect transition="in" filter="circle(in)">
                                      <p:cBhvr>
                                        <p:cTn id="32" dur="2000"/>
                                        <p:tgtEl>
                                          <p:spTgt spid="8">
                                            <p:txEl>
                                              <p:pRg st="19" end="1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8">
                                            <p:txEl>
                                              <p:pRg st="20" end="20"/>
                                            </p:txEl>
                                          </p:spTgt>
                                        </p:tgtEl>
                                        <p:attrNameLst>
                                          <p:attrName>style.visibility</p:attrName>
                                        </p:attrNameLst>
                                      </p:cBhvr>
                                      <p:to>
                                        <p:strVal val="visible"/>
                                      </p:to>
                                    </p:set>
                                    <p:animEffect transition="in" filter="circle(in)">
                                      <p:cBhvr>
                                        <p:cTn id="37" dur="2000"/>
                                        <p:tgtEl>
                                          <p:spTgt spid="8">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F78B3-258E-DCB0-3C71-5519EECDC533}"/>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3C2D0D34-CDDE-4F53-5374-55CB109160B8}"/>
              </a:ext>
            </a:extLst>
          </p:cNvPr>
          <p:cNvSpPr txBox="1"/>
          <p:nvPr/>
        </p:nvSpPr>
        <p:spPr>
          <a:xfrm>
            <a:off x="1547664" y="4437112"/>
            <a:ext cx="184731" cy="461665"/>
          </a:xfrm>
          <a:prstGeom prst="rect">
            <a:avLst/>
          </a:prstGeom>
          <a:noFill/>
        </p:spPr>
        <p:txBody>
          <a:bodyPr wrap="none" rtlCol="0">
            <a:spAutoFit/>
          </a:bodyPr>
          <a:lstStyle/>
          <a:p>
            <a:endParaRPr lang="de-DE" dirty="0"/>
          </a:p>
        </p:txBody>
      </p:sp>
      <p:sp>
        <p:nvSpPr>
          <p:cNvPr id="7" name="Rectangle 4">
            <a:extLst>
              <a:ext uri="{FF2B5EF4-FFF2-40B4-BE49-F238E27FC236}">
                <a16:creationId xmlns:a16="http://schemas.microsoft.com/office/drawing/2014/main" id="{B4995C8B-F5E7-AE30-E44C-CCA1DAF3FC1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pic>
        <p:nvPicPr>
          <p:cNvPr id="4" name="Grafik 3">
            <a:extLst>
              <a:ext uri="{FF2B5EF4-FFF2-40B4-BE49-F238E27FC236}">
                <a16:creationId xmlns:a16="http://schemas.microsoft.com/office/drawing/2014/main" id="{01BE60B7-5F72-07F3-C487-DA3724D453C1}"/>
              </a:ext>
            </a:extLst>
          </p:cNvPr>
          <p:cNvPicPr>
            <a:picLocks noChangeAspect="1"/>
          </p:cNvPicPr>
          <p:nvPr/>
        </p:nvPicPr>
        <p:blipFill>
          <a:blip r:embed="rId3"/>
          <a:stretch>
            <a:fillRect/>
          </a:stretch>
        </p:blipFill>
        <p:spPr>
          <a:xfrm>
            <a:off x="0" y="196662"/>
            <a:ext cx="9155350" cy="6472697"/>
          </a:xfrm>
          <a:prstGeom prst="rect">
            <a:avLst/>
          </a:prstGeom>
        </p:spPr>
      </p:pic>
    </p:spTree>
    <p:extLst>
      <p:ext uri="{BB962C8B-B14F-4D97-AF65-F5344CB8AC3E}">
        <p14:creationId xmlns:p14="http://schemas.microsoft.com/office/powerpoint/2010/main" val="3308246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935A0-B160-0DEE-A58A-0D80C44C93B2}"/>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9559EA62-CA84-B487-4624-712C0C978D4B}"/>
              </a:ext>
            </a:extLst>
          </p:cNvPr>
          <p:cNvSpPr txBox="1"/>
          <p:nvPr/>
        </p:nvSpPr>
        <p:spPr>
          <a:xfrm>
            <a:off x="1547664" y="4437112"/>
            <a:ext cx="184731" cy="461665"/>
          </a:xfrm>
          <a:prstGeom prst="rect">
            <a:avLst/>
          </a:prstGeom>
          <a:noFill/>
        </p:spPr>
        <p:txBody>
          <a:bodyPr wrap="none" rtlCol="0">
            <a:spAutoFit/>
          </a:bodyPr>
          <a:lstStyle/>
          <a:p>
            <a:endParaRPr lang="de-DE" dirty="0"/>
          </a:p>
        </p:txBody>
      </p:sp>
      <p:sp>
        <p:nvSpPr>
          <p:cNvPr id="4" name="Horizontale Rolle 1">
            <a:extLst>
              <a:ext uri="{FF2B5EF4-FFF2-40B4-BE49-F238E27FC236}">
                <a16:creationId xmlns:a16="http://schemas.microsoft.com/office/drawing/2014/main" id="{853F657B-BC99-A375-4BAC-FF4ABAAF10A8}"/>
              </a:ext>
            </a:extLst>
          </p:cNvPr>
          <p:cNvSpPr>
            <a:spLocks noChangeArrowheads="1"/>
          </p:cNvSpPr>
          <p:nvPr/>
        </p:nvSpPr>
        <p:spPr bwMode="auto">
          <a:xfrm>
            <a:off x="179512" y="49696"/>
            <a:ext cx="8646967" cy="6691672"/>
          </a:xfrm>
          <a:prstGeom prst="horizontalScroll">
            <a:avLst>
              <a:gd name="adj" fmla="val 12500"/>
            </a:avLst>
          </a:prstGeom>
          <a:solidFill>
            <a:srgbClr val="FFE599"/>
          </a:solidFill>
          <a:ln w="12700">
            <a:solidFill>
              <a:srgbClr val="09101D"/>
            </a:solid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1" i="0" u="none" strike="noStrike" cap="none" normalizeH="0" baseline="0" dirty="0">
                <a:ln>
                  <a:noFill/>
                </a:ln>
                <a:solidFill>
                  <a:srgbClr val="EE0000"/>
                </a:solidFill>
                <a:effectLst/>
                <a:latin typeface="Calibri" panose="020F0502020204030204" pitchFamily="34" charset="0"/>
                <a:ea typeface="Times New Roman" panose="02020603050405020304" pitchFamily="18" charset="0"/>
                <a:cs typeface="Times New Roman" panose="02020603050405020304" pitchFamily="18" charset="0"/>
              </a:rPr>
              <a:t>Ortswahl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300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 </a:t>
            </a:r>
            <a:r>
              <a:rPr kumimoji="0" lang="de-DE" altLang="de-DE"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Als Franz spürte, dass ihm der letzte Tag bevorstehe...,</a:t>
            </a:r>
            <a:r>
              <a:rPr kumimoji="0" lang="de-DE" altLang="de-DE" b="0" i="0" u="none" strike="noStrike" cap="none" normalizeH="0" baseline="300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a:t>
            </a:r>
            <a:r>
              <a:rPr kumimoji="0" lang="de-DE" altLang="de-DE"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befand er sich immer noch im Palast des Bischofs von Assisi. Er bat deshalb die Brüder, sie möchten ihn schnellstens nach Santa Maria von Portiunkula hinuntertragen. </a:t>
            </a:r>
            <a:endParaRPr kumimoji="0" lang="de-DE" altLang="de-DE"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300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 </a:t>
            </a:r>
            <a:r>
              <a:rPr kumimoji="0" lang="de-DE" altLang="de-DE"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Er wollte nämlich dort seine Seele Gott zurückgeben, wo er</a:t>
            </a:r>
            <a:r>
              <a:rPr kumimoji="0" lang="de-DE" altLang="de-DE"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in der Zeit seiner Suche den Weg der Wahrheit voll und ganz erkannt  [= </a:t>
            </a:r>
            <a:r>
              <a:rPr kumimoji="0" lang="de-DE" altLang="de-DE"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seinen Weg der Nachfolge gefunden</a:t>
            </a:r>
            <a:r>
              <a:rPr kumimoji="0" lang="de-DE" altLang="de-DE"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hatte.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a:ln>
                  <a:noFill/>
                </a:ln>
                <a:solidFill>
                  <a:srgbClr val="1C1BE4"/>
                </a:solidFill>
                <a:effectLst/>
                <a:latin typeface="Calibri" panose="020F0502020204030204" pitchFamily="34" charset="0"/>
                <a:ea typeface="Times New Roman" panose="02020603050405020304" pitchFamily="18" charset="0"/>
                <a:cs typeface="Times New Roman" panose="02020603050405020304" pitchFamily="18" charset="0"/>
              </a:rPr>
              <a:t>Thomas von Celano </a:t>
            </a:r>
            <a:r>
              <a:rPr kumimoji="0" lang="de-DE" altLang="de-DE"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de-DE" altLang="de-DE" b="0" i="0" u="none" strike="noStrike" cap="none" normalizeH="0" baseline="0" dirty="0">
                <a:ln>
                  <a:noFill/>
                </a:ln>
                <a:solidFill>
                  <a:srgbClr val="1C1BE4"/>
                </a:solidFill>
                <a:effectLst/>
                <a:latin typeface="Calibri" panose="020F0502020204030204" pitchFamily="34" charset="0"/>
                <a:ea typeface="Times New Roman" panose="02020603050405020304" pitchFamily="18" charset="0"/>
                <a:cs typeface="Times New Roman" panose="02020603050405020304" pitchFamily="18" charset="0"/>
              </a:rPr>
              <a:t>1 C 108</a:t>
            </a:r>
            <a:endParaRPr kumimoji="0" lang="de-DE" altLang="de-DE"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b="0" i="0" u="none" strike="noStrike" cap="none" normalizeH="0" baseline="0" dirty="0">
              <a:ln>
                <a:noFill/>
              </a:ln>
              <a:solidFill>
                <a:schemeClr val="tx1"/>
              </a:solidFill>
              <a:effectLst/>
              <a:latin typeface="Arial" panose="020B0604020202020204" pitchFamily="34" charset="0"/>
            </a:endParaRPr>
          </a:p>
        </p:txBody>
      </p:sp>
      <p:sp>
        <p:nvSpPr>
          <p:cNvPr id="7" name="Rectangle 4">
            <a:extLst>
              <a:ext uri="{FF2B5EF4-FFF2-40B4-BE49-F238E27FC236}">
                <a16:creationId xmlns:a16="http://schemas.microsoft.com/office/drawing/2014/main" id="{A9D3E27B-88EA-15CE-D7AF-8524CECCEC51}"/>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Tree>
    <p:extLst>
      <p:ext uri="{BB962C8B-B14F-4D97-AF65-F5344CB8AC3E}">
        <p14:creationId xmlns:p14="http://schemas.microsoft.com/office/powerpoint/2010/main" val="1164032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A8B66-1203-B030-58A9-083FBB47BD93}"/>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F35A988A-7943-6F74-DB92-0A7969B28257}"/>
              </a:ext>
            </a:extLst>
          </p:cNvPr>
          <p:cNvSpPr txBox="1"/>
          <p:nvPr/>
        </p:nvSpPr>
        <p:spPr>
          <a:xfrm>
            <a:off x="1547664" y="4437112"/>
            <a:ext cx="184731" cy="461665"/>
          </a:xfrm>
          <a:prstGeom prst="rect">
            <a:avLst/>
          </a:prstGeom>
          <a:noFill/>
        </p:spPr>
        <p:txBody>
          <a:bodyPr wrap="none" rtlCol="0">
            <a:spAutoFit/>
          </a:bodyPr>
          <a:lstStyle/>
          <a:p>
            <a:endParaRPr lang="de-DE" dirty="0"/>
          </a:p>
        </p:txBody>
      </p:sp>
      <p:sp>
        <p:nvSpPr>
          <p:cNvPr id="5" name="AutoShape 2">
            <a:extLst>
              <a:ext uri="{FF2B5EF4-FFF2-40B4-BE49-F238E27FC236}">
                <a16:creationId xmlns:a16="http://schemas.microsoft.com/office/drawing/2014/main" id="{1ED3850E-320C-647F-08A8-C45EEE99FC34}"/>
              </a:ext>
            </a:extLst>
          </p:cNvPr>
          <p:cNvSpPr>
            <a:spLocks noChangeArrowheads="1"/>
          </p:cNvSpPr>
          <p:nvPr/>
        </p:nvSpPr>
        <p:spPr bwMode="auto">
          <a:xfrm>
            <a:off x="468454" y="253230"/>
            <a:ext cx="8063986" cy="6416130"/>
          </a:xfrm>
          <a:prstGeom prst="horizontalScroll">
            <a:avLst>
              <a:gd name="adj" fmla="val 9083"/>
            </a:avLst>
          </a:prstGeom>
          <a:solidFill>
            <a:srgbClr val="FFE599"/>
          </a:solidFill>
          <a:ln w="12700">
            <a:solidFill>
              <a:srgbClr val="09101D"/>
            </a:solid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1" i="0" u="none" strike="noStrike" cap="none" normalizeH="0" baseline="0" dirty="0">
                <a:ln>
                  <a:noFill/>
                </a:ln>
                <a:solidFill>
                  <a:srgbClr val="EE0000"/>
                </a:solidFill>
                <a:effectLst/>
                <a:latin typeface="Calibri" panose="020F0502020204030204" pitchFamily="34" charset="0"/>
                <a:ea typeface="Times New Roman" panose="02020603050405020304" pitchFamily="18" charset="0"/>
                <a:cs typeface="Calibri" panose="020F0502020204030204" pitchFamily="34" charset="0"/>
              </a:rPr>
              <a:t>Musik – Ambiente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300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 </a:t>
            </a:r>
            <a:r>
              <a:rPr kumimoji="0" lang="de-DE" altLang="de-DE"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Er lud auch alle Geschöpfe zum Lobpreis Gottes ein </a:t>
            </a:r>
            <a:r>
              <a:rPr kumimoji="0" lang="de-DE" altLang="de-DE"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 durch Worte, die er einst gedichtet hatte, forderte er sie auf zur Liebe Gottes.</a:t>
            </a:r>
            <a:r>
              <a:rPr kumimoji="0" lang="de-DE" altLang="de-DE" b="0" i="0" u="none" strike="noStrike" cap="none" normalizeH="0" baseline="300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de-DE" altLang="de-DE"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300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a:t>
            </a:r>
            <a:r>
              <a:rPr kumimoji="0" lang="de-DE" altLang="de-DE"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Ja, sogar den Tod persönlich, allen schrecklich..., forderte er auf zum Lobpreis. Fröhlich ging er ihr entgegen und lud sie ein zu Gast: „Sei willkommen, meine Schwester Tod!»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a:ln>
                  <a:noFill/>
                </a:ln>
                <a:solidFill>
                  <a:srgbClr val="1C1BE4"/>
                </a:solidFill>
                <a:effectLst/>
                <a:latin typeface="Calibri" panose="020F0502020204030204" pitchFamily="34" charset="0"/>
                <a:ea typeface="Times New Roman" panose="02020603050405020304" pitchFamily="18" charset="0"/>
                <a:cs typeface="Calibri" panose="020F0502020204030204" pitchFamily="34" charset="0"/>
              </a:rPr>
              <a:t>Thomas von Celano - 2 C 217</a:t>
            </a:r>
            <a:endParaRPr kumimoji="0" lang="de-DE" altLang="de-DE"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de-DE" altLang="de-DE"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
        <p:nvSpPr>
          <p:cNvPr id="7" name="Rectangle 4">
            <a:extLst>
              <a:ext uri="{FF2B5EF4-FFF2-40B4-BE49-F238E27FC236}">
                <a16:creationId xmlns:a16="http://schemas.microsoft.com/office/drawing/2014/main" id="{F674F8EE-881B-E3E7-10A5-7E171A60D7C5}"/>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Tree>
    <p:extLst>
      <p:ext uri="{BB962C8B-B14F-4D97-AF65-F5344CB8AC3E}">
        <p14:creationId xmlns:p14="http://schemas.microsoft.com/office/powerpoint/2010/main" val="388164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40F45-C8E6-11E2-8750-B3DBFC499C3D}"/>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9C9A68FF-574E-300A-52DD-9D75AC4B5CE4}"/>
              </a:ext>
            </a:extLst>
          </p:cNvPr>
          <p:cNvSpPr txBox="1"/>
          <p:nvPr/>
        </p:nvSpPr>
        <p:spPr>
          <a:xfrm>
            <a:off x="1547664" y="4437112"/>
            <a:ext cx="184731" cy="461665"/>
          </a:xfrm>
          <a:prstGeom prst="rect">
            <a:avLst/>
          </a:prstGeom>
          <a:noFill/>
        </p:spPr>
        <p:txBody>
          <a:bodyPr wrap="none" rtlCol="0">
            <a:spAutoFit/>
          </a:bodyPr>
          <a:lstStyle/>
          <a:p>
            <a:endParaRPr lang="de-DE" dirty="0"/>
          </a:p>
        </p:txBody>
      </p:sp>
      <p:sp>
        <p:nvSpPr>
          <p:cNvPr id="7" name="Rectangle 4">
            <a:extLst>
              <a:ext uri="{FF2B5EF4-FFF2-40B4-BE49-F238E27FC236}">
                <a16:creationId xmlns:a16="http://schemas.microsoft.com/office/drawing/2014/main" id="{A5DE082F-FA78-7C08-605E-AADA361DE34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2" name="AutoShape 3">
            <a:extLst>
              <a:ext uri="{FF2B5EF4-FFF2-40B4-BE49-F238E27FC236}">
                <a16:creationId xmlns:a16="http://schemas.microsoft.com/office/drawing/2014/main" id="{052F593B-CADC-CFEC-97DB-4F175FEAA3BB}"/>
              </a:ext>
            </a:extLst>
          </p:cNvPr>
          <p:cNvSpPr>
            <a:spLocks noChangeArrowheads="1"/>
          </p:cNvSpPr>
          <p:nvPr/>
        </p:nvSpPr>
        <p:spPr bwMode="auto">
          <a:xfrm>
            <a:off x="0" y="144016"/>
            <a:ext cx="8964488" cy="6597352"/>
          </a:xfrm>
          <a:prstGeom prst="horizontalScroll">
            <a:avLst>
              <a:gd name="adj" fmla="val 12500"/>
            </a:avLst>
          </a:prstGeom>
          <a:solidFill>
            <a:srgbClr val="FFE599"/>
          </a:solidFill>
          <a:ln w="12700">
            <a:solidFill>
              <a:srgbClr val="09101D"/>
            </a:solid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2000" b="1" i="0" u="none" strike="noStrike" cap="none" normalizeH="0" baseline="0" dirty="0">
                <a:ln>
                  <a:noFill/>
                </a:ln>
                <a:solidFill>
                  <a:srgbClr val="EE0000"/>
                </a:solidFill>
                <a:effectLst/>
                <a:latin typeface="Calibri" panose="020F0502020204030204" pitchFamily="34" charset="0"/>
                <a:ea typeface="Times New Roman" panose="02020603050405020304" pitchFamily="18" charset="0"/>
                <a:cs typeface="Calibri" panose="020F0502020204030204" pitchFamily="34" charset="0"/>
              </a:rPr>
              <a:t>Rituale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2000" b="0" i="0" u="none" strike="noStrike" cap="none" normalizeH="0" baseline="300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 </a:t>
            </a:r>
            <a:r>
              <a:rPr kumimoji="0" lang="de-DE" altLang="de-DE"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Als die Brüder </a:t>
            </a:r>
            <a:r>
              <a:rPr kumimoji="0" lang="de-DE" altLang="de-DE" sz="2000" b="0" i="0" u="none" strike="noStrike" cap="none" normalizeH="0" baseline="0" dirty="0" err="1">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bitterlichst</a:t>
            </a:r>
            <a:r>
              <a:rPr kumimoji="0" lang="de-DE" altLang="de-DE"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weinten und untröstlich klagten, ließ sich der </a:t>
            </a:r>
            <a:r>
              <a:rPr kumimoji="0" lang="de-DE" altLang="de-DE" sz="2000" b="0" i="0" u="none" strike="noStrike" cap="none" normalizeH="0" baseline="0" dirty="0">
                <a:ln>
                  <a:noFill/>
                </a:ln>
                <a:effectLst/>
                <a:latin typeface="Calibri" panose="020F0502020204030204" pitchFamily="34" charset="0"/>
                <a:ea typeface="Times New Roman" panose="02020603050405020304" pitchFamily="18" charset="0"/>
                <a:cs typeface="Calibri" panose="020F0502020204030204" pitchFamily="34" charset="0"/>
              </a:rPr>
              <a:t>Heilige </a:t>
            </a:r>
            <a:r>
              <a:rPr kumimoji="0" lang="de-DE" altLang="de-DE" sz="20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Brot</a:t>
            </a:r>
            <a:r>
              <a:rPr kumimoji="0" lang="de-DE" altLang="de-DE"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bringen. </a:t>
            </a:r>
            <a:r>
              <a:rPr kumimoji="0" lang="de-DE" altLang="de-DE" sz="20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Er segnete es, brach es und reichte jedem ein Stücklein zum Essen</a:t>
            </a:r>
            <a:r>
              <a:rPr kumimoji="0" lang="de-DE" altLang="de-DE"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kumimoji="0" lang="de-DE" altLang="de-DE"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2000" b="0" i="0" u="none" strike="noStrike" cap="none" normalizeH="0" baseline="300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 </a:t>
            </a:r>
            <a:r>
              <a:rPr kumimoji="0" lang="de-DE" altLang="de-DE"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Er ließ auch das Evangelienbuch bringen und bat, man möge ihm das </a:t>
            </a:r>
            <a:r>
              <a:rPr kumimoji="0" lang="de-DE" altLang="de-DE" sz="20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Evangelium nach Johannes </a:t>
            </a:r>
            <a:r>
              <a:rPr kumimoji="0" lang="de-DE" altLang="de-DE"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vorlesen von der Stelle an, wo es heißt: „Vor dem Osterfest“ usw. </a:t>
            </a:r>
            <a:r>
              <a:rPr kumimoji="0" lang="de-DE" altLang="de-DE" sz="2000" b="0" i="0" u="none" strike="noStrike" cap="none" normalizeH="0" baseline="300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 </a:t>
            </a:r>
            <a:r>
              <a:rPr kumimoji="0" lang="de-DE" altLang="de-DE"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Er erinnerte sich jenes </a:t>
            </a:r>
            <a:r>
              <a:rPr kumimoji="0" lang="de-DE" altLang="de-DE" sz="2000" b="0" i="0" u="none" strike="noStrike" cap="none" normalizeH="0" baseline="0" dirty="0" err="1">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allerheiligsten</a:t>
            </a:r>
            <a:r>
              <a:rPr kumimoji="0" lang="de-DE" altLang="de-DE"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Abend-mahles, das </a:t>
            </a:r>
            <a:r>
              <a:rPr kumimoji="0" lang="de-DE" altLang="de-DE" sz="20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Christus mit seinen Jüngern zuletzt feierte</a:t>
            </a:r>
            <a:r>
              <a:rPr kumimoji="0" lang="de-DE" altLang="de-DE"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de-DE" altLang="de-DE" sz="2000" b="0" i="0" u="none" strike="noStrike" cap="none" normalizeH="0" baseline="300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 </a:t>
            </a:r>
            <a:r>
              <a:rPr kumimoji="0" lang="de-DE" altLang="de-DE"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Denn zum ehrenden Andenken daran und zum Erweis, welch innige Liebe er zu seinen Brüdern hatte, tat er dies alles. </a:t>
            </a:r>
            <a:r>
              <a:rPr kumimoji="0" lang="de-DE" altLang="de-DE" sz="2000" b="0" i="0" u="none" strike="noStrike" cap="none" normalizeH="0" baseline="300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 </a:t>
            </a:r>
            <a:r>
              <a:rPr kumimoji="0" lang="de-DE" altLang="de-DE"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Darauf benützte er die wenigen Tage, die bis zu seinem Heimgang noch übrig waren, zum Lobe Gottes und </a:t>
            </a:r>
            <a:r>
              <a:rPr kumimoji="0" lang="de-DE" altLang="de-DE" sz="20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forderte seine geliebten Gefährten auf, mit ihm Christus zu loben</a:t>
            </a:r>
            <a:r>
              <a:rPr kumimoji="0" lang="de-DE" altLang="de-DE"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kumimoji="0" lang="de-DE" altLang="de-DE"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2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r>
              <a:rPr kumimoji="0" lang="de-DE" altLang="de-DE" sz="2000" b="0" i="0" u="none" strike="noStrike" cap="none" normalizeH="0" baseline="0" dirty="0">
                <a:ln>
                  <a:noFill/>
                </a:ln>
                <a:solidFill>
                  <a:srgbClr val="1C1BE4"/>
                </a:solidFill>
                <a:effectLst/>
                <a:latin typeface="Calibri" panose="020F0502020204030204" pitchFamily="34" charset="0"/>
                <a:ea typeface="Times New Roman" panose="02020603050405020304" pitchFamily="18" charset="0"/>
                <a:cs typeface="Calibri" panose="020F0502020204030204" pitchFamily="34" charset="0"/>
              </a:rPr>
              <a:t>Thomas von Celano - 2 C 217</a:t>
            </a:r>
            <a:r>
              <a:rPr kumimoji="0" lang="de-DE" altLang="de-DE" sz="2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kumimoji="0" lang="de-DE" altLang="de-DE"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14610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459DE-0067-3E90-9C82-DFF592F6751F}"/>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10588AB6-99B9-84A0-F45C-4E5911E48F33}"/>
              </a:ext>
            </a:extLst>
          </p:cNvPr>
          <p:cNvSpPr txBox="1"/>
          <p:nvPr/>
        </p:nvSpPr>
        <p:spPr>
          <a:xfrm>
            <a:off x="1547664" y="4437112"/>
            <a:ext cx="184731" cy="461665"/>
          </a:xfrm>
          <a:prstGeom prst="rect">
            <a:avLst/>
          </a:prstGeom>
          <a:noFill/>
        </p:spPr>
        <p:txBody>
          <a:bodyPr wrap="none" rtlCol="0">
            <a:spAutoFit/>
          </a:bodyPr>
          <a:lstStyle/>
          <a:p>
            <a:endParaRPr lang="de-DE" dirty="0"/>
          </a:p>
        </p:txBody>
      </p:sp>
      <p:sp>
        <p:nvSpPr>
          <p:cNvPr id="7" name="Rectangle 4">
            <a:extLst>
              <a:ext uri="{FF2B5EF4-FFF2-40B4-BE49-F238E27FC236}">
                <a16:creationId xmlns:a16="http://schemas.microsoft.com/office/drawing/2014/main" id="{21CD2B05-3396-9E43-16D3-EB49BCF6CA28}"/>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2" name="Horizontale Rolle 1">
            <a:extLst>
              <a:ext uri="{FF2B5EF4-FFF2-40B4-BE49-F238E27FC236}">
                <a16:creationId xmlns:a16="http://schemas.microsoft.com/office/drawing/2014/main" id="{169FCF34-A544-0CF3-3FD1-E98903F9D7FE}"/>
              </a:ext>
            </a:extLst>
          </p:cNvPr>
          <p:cNvSpPr/>
          <p:nvPr/>
        </p:nvSpPr>
        <p:spPr>
          <a:xfrm>
            <a:off x="179512" y="0"/>
            <a:ext cx="8712968" cy="6858000"/>
          </a:xfrm>
          <a:prstGeom prst="horizontalScroll">
            <a:avLst>
              <a:gd name="adj" fmla="val 6577"/>
            </a:avLst>
          </a:prstGeom>
          <a:solidFill>
            <a:srgbClr val="FFF974"/>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buNone/>
            </a:pPr>
            <a:r>
              <a:rPr lang="de-CH" sz="1700" b="1" dirty="0">
                <a:solidFill>
                  <a:srgbClr val="EE0000"/>
                </a:solidFill>
                <a:effectLst/>
                <a:latin typeface="Calibri" panose="020F0502020204030204" pitchFamily="34" charset="0"/>
                <a:ea typeface="Times New Roman" panose="02020603050405020304" pitchFamily="18" charset="0"/>
                <a:cs typeface="Calibri" panose="020F0502020204030204" pitchFamily="34" charset="0"/>
              </a:rPr>
              <a:t>Menschen</a:t>
            </a:r>
            <a:endPar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CH" sz="17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CH" sz="17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 </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Jakoba von </a:t>
            </a:r>
            <a:r>
              <a:rPr lang="de-CH" sz="17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Settesogli</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eine adelige Witwe in der Stadt Rom, war Franz mit besonderer Liebe verbunden. </a:t>
            </a:r>
          </a:p>
          <a:p>
            <a:pPr>
              <a:buNone/>
            </a:pPr>
            <a:r>
              <a:rPr lang="de-CH" sz="17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 </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Als nun der Heilige sterbend daniederlag, wollte er wenige Tage vor seinem Tod zu Herrin </a:t>
            </a:r>
            <a:r>
              <a:rPr lang="de-CH" sz="17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Jakoba</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nach Rom </a:t>
            </a:r>
            <a:r>
              <a:rPr lang="de-CH" sz="17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schicken: Wenn sie </a:t>
            </a:r>
            <a:r>
              <a:rPr lang="de-CH" sz="17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ihn, den sie so glühend... geliebt</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CH" sz="17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noch sehen </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wolle, bevor er ins Vaterland heimkehre, dann solle sie in höchster Eile kommen. </a:t>
            </a:r>
            <a:r>
              <a:rPr lang="de-CH" sz="17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Der Brief wird geschrieben, </a:t>
            </a:r>
            <a:r>
              <a:rPr lang="de-CH" sz="17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ein Eilbote gesucht</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und dieser rüstete sich zur Reise. </a:t>
            </a:r>
            <a:r>
              <a:rPr lang="de-CH" sz="17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Da hörte man plötzlich vor dem Eingang Gewieher von Pferden, Lärm von Soldaten, zahlreichem Tross. </a:t>
            </a:r>
            <a:r>
              <a:rPr lang="de-CH" sz="17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 </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Einer der Gefährten, der gerade dem Boten Anweisungen gab, ging an die Tür und fand diejenige anwesend, die er von fernher holen lassen wollte. </a:t>
            </a:r>
            <a:r>
              <a:rPr lang="de-CH" sz="17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 </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Von Staunen ganz gepackt, eilte er schnell zum Heiligen, konnte vor Freude kaum an sich halten und sagte: „Vater, ich bringe dir gute Nachricht!“</a:t>
            </a:r>
            <a:r>
              <a:rPr lang="de-CH" sz="17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8</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Der Heilige kam ihm zuvor und sprach: „Gepriesen sei Gott, der Herrin Jakoba, unseren Bruder, zu uns geschickt hat! </a:t>
            </a:r>
            <a:r>
              <a:rPr lang="de-CH" sz="17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 </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Öffnet ihr die Pforten, lasst sie eintreten und führt sie herein; denn nicht gilt für Bruder Jakoba das für die Frauen geltende Gesetz!“ 38.</a:t>
            </a:r>
            <a:r>
              <a:rPr lang="de-CH" sz="17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Großer Jubel herrschte unter den edlen Gästen, und mitten unter Liebkosungen des Geistes vergoss man Tränen. </a:t>
            </a:r>
            <a:r>
              <a:rPr lang="de-CH" sz="17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 </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 dass an dem Wunder nichts fehle, fand sich, dass </a:t>
            </a:r>
            <a:r>
              <a:rPr lang="de-CH" sz="17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die heilige Frau alles mitgebracht hatte, was Franz im eben fertiggestellten Brief zu seinem Begräbnis gewünscht hatte </a:t>
            </a:r>
            <a:r>
              <a:rPr lang="de-CH" sz="17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 </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Ein aschgraues Tuch, das den Leib des Scheidenden bedecken sollte, viele Kerzen, ein Linnen für sein Antlitz, ein kleines Kopfkissen und jenes Gericht, das sich der Heilige gewünscht hatte, brachte sie mit ...</a:t>
            </a:r>
          </a:p>
          <a:p>
            <a:pPr>
              <a:buNone/>
            </a:pPr>
            <a:r>
              <a:rPr lang="de-CH" sz="1700" dirty="0">
                <a:solidFill>
                  <a:srgbClr val="1C1BE4"/>
                </a:solidFill>
                <a:effectLst/>
                <a:latin typeface="Calibri" panose="020F0502020204030204" pitchFamily="34" charset="0"/>
                <a:ea typeface="Times New Roman" panose="02020603050405020304" pitchFamily="18" charset="0"/>
                <a:cs typeface="Calibri" panose="020F0502020204030204" pitchFamily="34" charset="0"/>
              </a:rPr>
              <a:t>Thomas von Celano – 3 C 37-38</a:t>
            </a:r>
            <a:r>
              <a:rPr lang="de-CH" sz="17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p>
        </p:txBody>
      </p:sp>
    </p:spTree>
    <p:extLst>
      <p:ext uri="{BB962C8B-B14F-4D97-AF65-F5344CB8AC3E}">
        <p14:creationId xmlns:p14="http://schemas.microsoft.com/office/powerpoint/2010/main" val="1261826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B5316-C482-80E8-3331-B6443C1CCEC1}"/>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EA8FB603-465B-24B7-FA56-3BFCE4388AB9}"/>
              </a:ext>
            </a:extLst>
          </p:cNvPr>
          <p:cNvSpPr txBox="1"/>
          <p:nvPr/>
        </p:nvSpPr>
        <p:spPr>
          <a:xfrm>
            <a:off x="1547664" y="4437112"/>
            <a:ext cx="184731" cy="461665"/>
          </a:xfrm>
          <a:prstGeom prst="rect">
            <a:avLst/>
          </a:prstGeom>
          <a:noFill/>
        </p:spPr>
        <p:txBody>
          <a:bodyPr wrap="none" rtlCol="0">
            <a:spAutoFit/>
          </a:bodyPr>
          <a:lstStyle/>
          <a:p>
            <a:endParaRPr lang="de-DE" dirty="0"/>
          </a:p>
        </p:txBody>
      </p:sp>
      <p:sp>
        <p:nvSpPr>
          <p:cNvPr id="7" name="Rectangle 4">
            <a:extLst>
              <a:ext uri="{FF2B5EF4-FFF2-40B4-BE49-F238E27FC236}">
                <a16:creationId xmlns:a16="http://schemas.microsoft.com/office/drawing/2014/main" id="{6F649FA0-5E2C-2386-8965-76A92D9436F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2" name="Horizontale Rolle 1">
            <a:extLst>
              <a:ext uri="{FF2B5EF4-FFF2-40B4-BE49-F238E27FC236}">
                <a16:creationId xmlns:a16="http://schemas.microsoft.com/office/drawing/2014/main" id="{D1654ADD-1A57-6F13-BC9C-670E354BDFEC}"/>
              </a:ext>
            </a:extLst>
          </p:cNvPr>
          <p:cNvSpPr/>
          <p:nvPr/>
        </p:nvSpPr>
        <p:spPr>
          <a:xfrm>
            <a:off x="251520" y="116632"/>
            <a:ext cx="4205478" cy="6669359"/>
          </a:xfrm>
          <a:prstGeom prst="horizontalScroll">
            <a:avLst/>
          </a:prstGeom>
          <a:solidFill>
            <a:srgbClr val="FFF974"/>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buNone/>
            </a:pPr>
            <a:endParaRPr lang="de-DE" b="1" kern="100" dirty="0">
              <a:solidFill>
                <a:srgbClr val="EE0000"/>
              </a:solidFill>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DE" b="1" kern="100" dirty="0">
                <a:solidFill>
                  <a:srgbClr val="EE0000"/>
                </a:solidFill>
                <a:effectLst/>
                <a:latin typeface="Calibri" panose="020F0502020204030204" pitchFamily="34" charset="0"/>
                <a:ea typeface="Times New Roman" panose="02020603050405020304" pitchFamily="18" charset="0"/>
                <a:cs typeface="Calibri" panose="020F0502020204030204" pitchFamily="34" charset="0"/>
              </a:rPr>
              <a:t>Genuss</a:t>
            </a:r>
            <a:endParaRPr lang="de-CH" kern="100" dirty="0">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DE" b="1"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de-CH" kern="100" dirty="0">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DE"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„Ich bitte Dich zudem, mir noch einmal von jenen </a:t>
            </a:r>
            <a:r>
              <a:rPr lang="de-DE" kern="1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Mandelkuchen mitzubringen</a:t>
            </a:r>
            <a:r>
              <a:rPr lang="de-DE"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die Du mir zu backen pflegtest, wenn ich krank und schwach (bei Dir) in Rom weilte.“</a:t>
            </a:r>
            <a:endParaRPr lang="de-CH" kern="100" dirty="0">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CH"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de-CH" kern="100" dirty="0">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DE"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de-DE" kern="100" dirty="0" err="1">
                <a:solidFill>
                  <a:srgbClr val="1C1BE4"/>
                </a:solidFill>
                <a:effectLst/>
                <a:latin typeface="Calibri" panose="020F0502020204030204" pitchFamily="34" charset="0"/>
                <a:ea typeface="Times New Roman" panose="02020603050405020304" pitchFamily="18" charset="0"/>
                <a:cs typeface="Calibri" panose="020F0502020204030204" pitchFamily="34" charset="0"/>
              </a:rPr>
              <a:t>Epistula</a:t>
            </a:r>
            <a:r>
              <a:rPr lang="de-DE" kern="100" dirty="0">
                <a:solidFill>
                  <a:srgbClr val="1C1BE4"/>
                </a:solidFill>
                <a:effectLst/>
                <a:latin typeface="Calibri" panose="020F0502020204030204" pitchFamily="34" charset="0"/>
                <a:ea typeface="Times New Roman" panose="02020603050405020304" pitchFamily="18" charset="0"/>
                <a:cs typeface="Calibri" panose="020F0502020204030204" pitchFamily="34" charset="0"/>
              </a:rPr>
              <a:t> </a:t>
            </a:r>
            <a:r>
              <a:rPr lang="de-DE" kern="100" dirty="0" err="1">
                <a:solidFill>
                  <a:srgbClr val="1C1BE4"/>
                </a:solidFill>
                <a:effectLst/>
                <a:latin typeface="Calibri" panose="020F0502020204030204" pitchFamily="34" charset="0"/>
                <a:ea typeface="Times New Roman" panose="02020603050405020304" pitchFamily="18" charset="0"/>
                <a:cs typeface="Calibri" panose="020F0502020204030204" pitchFamily="34" charset="0"/>
              </a:rPr>
              <a:t>dominae</a:t>
            </a:r>
            <a:r>
              <a:rPr lang="de-DE" kern="100" dirty="0">
                <a:solidFill>
                  <a:srgbClr val="1C1BE4"/>
                </a:solidFill>
                <a:effectLst/>
                <a:latin typeface="Calibri" panose="020F0502020204030204" pitchFamily="34" charset="0"/>
                <a:ea typeface="Times New Roman" panose="02020603050405020304" pitchFamily="18" charset="0"/>
                <a:cs typeface="Calibri" panose="020F0502020204030204" pitchFamily="34" charset="0"/>
              </a:rPr>
              <a:t> Jacobae </a:t>
            </a:r>
            <a:r>
              <a:rPr lang="de-DE" kern="100" dirty="0" err="1">
                <a:solidFill>
                  <a:srgbClr val="1C1BE4"/>
                </a:solidFill>
                <a:effectLst/>
                <a:latin typeface="Calibri" panose="020F0502020204030204" pitchFamily="34" charset="0"/>
                <a:ea typeface="Times New Roman" panose="02020603050405020304" pitchFamily="18" charset="0"/>
                <a:cs typeface="Calibri" panose="020F0502020204030204" pitchFamily="34" charset="0"/>
              </a:rPr>
              <a:t>scripta</a:t>
            </a:r>
            <a:endParaRPr lang="de-CH" kern="100" dirty="0">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DE" kern="100" dirty="0">
                <a:solidFill>
                  <a:srgbClr val="1C1BE4"/>
                </a:solidFill>
                <a:effectLst/>
                <a:latin typeface="Calibri" panose="020F0502020204030204" pitchFamily="34" charset="0"/>
                <a:ea typeface="Times New Roman" panose="02020603050405020304" pitchFamily="18" charset="0"/>
                <a:cs typeface="Calibri" panose="020F0502020204030204" pitchFamily="34" charset="0"/>
              </a:rPr>
              <a:t>= Franziskus‘ Brief an Jakoba</a:t>
            </a:r>
            <a:endParaRPr lang="de-CH" kern="100" dirty="0">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DE"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de-CH" kern="100"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4" name="Horizontale Rolle 3">
            <a:extLst>
              <a:ext uri="{FF2B5EF4-FFF2-40B4-BE49-F238E27FC236}">
                <a16:creationId xmlns:a16="http://schemas.microsoft.com/office/drawing/2014/main" id="{009818CD-72E8-9994-A988-DA85093E3C2C}"/>
              </a:ext>
            </a:extLst>
          </p:cNvPr>
          <p:cNvSpPr/>
          <p:nvPr/>
        </p:nvSpPr>
        <p:spPr>
          <a:xfrm>
            <a:off x="4831020" y="260648"/>
            <a:ext cx="4061460" cy="6408712"/>
          </a:xfrm>
          <a:prstGeom prst="horizontalScroll">
            <a:avLst/>
          </a:prstGeom>
          <a:solidFill>
            <a:srgbClr val="FFE369"/>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buNone/>
            </a:pPr>
            <a:endParaRPr lang="de-CH" b="1" dirty="0">
              <a:solidFill>
                <a:srgbClr val="EE0000"/>
              </a:solidFill>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CH" b="1" dirty="0">
                <a:solidFill>
                  <a:srgbClr val="EE0000"/>
                </a:solidFill>
                <a:effectLst/>
                <a:latin typeface="Calibri" panose="020F0502020204030204" pitchFamily="34" charset="0"/>
                <a:ea typeface="Times New Roman" panose="02020603050405020304" pitchFamily="18" charset="0"/>
                <a:cs typeface="Calibri" panose="020F0502020204030204" pitchFamily="34" charset="0"/>
              </a:rPr>
              <a:t>Sorge</a:t>
            </a:r>
            <a:endPar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p>
          <a:p>
            <a:pPr>
              <a:buNone/>
            </a:pPr>
            <a:r>
              <a:rPr lang="de-CH"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 </a:t>
            </a: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Zum Arzt (</a:t>
            </a:r>
            <a:r>
              <a:rPr lang="de-CH"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Buongiovanni</a:t>
            </a: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aus Arezzo) aber sagte er: „</a:t>
            </a:r>
            <a:r>
              <a:rPr lang="de-CH"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Mut, Bruder Arzt</a:t>
            </a: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b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sag es mir nur, dass der </a:t>
            </a:r>
            <a:r>
              <a:rPr lang="de-CH"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Tod</a:t>
            </a: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sehr nahe ist; unser</a:t>
            </a:r>
            <a:r>
              <a:rPr lang="de-CH" dirty="0">
                <a:solidFill>
                  <a:srgbClr val="000000"/>
                </a:solidFill>
                <a:latin typeface="Calibri" panose="020F0502020204030204" pitchFamily="34" charset="0"/>
                <a:ea typeface="Times New Roman" panose="02020603050405020304" pitchFamily="18" charset="0"/>
                <a:cs typeface="Calibri" panose="020F0502020204030204" pitchFamily="34" charset="0"/>
              </a:rPr>
              <a:t>e </a:t>
            </a:r>
            <a:r>
              <a:rPr lang="de-CH" dirty="0">
                <a:solidFill>
                  <a:srgbClr val="FF0000"/>
                </a:solidFill>
                <a:latin typeface="Calibri" panose="020F0502020204030204" pitchFamily="34" charset="0"/>
                <a:ea typeface="Times New Roman" panose="02020603050405020304" pitchFamily="18" charset="0"/>
                <a:cs typeface="Calibri" panose="020F0502020204030204" pitchFamily="34" charset="0"/>
              </a:rPr>
              <a:t>Schwester</a:t>
            </a: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wird mir die </a:t>
            </a:r>
            <a:r>
              <a:rPr lang="de-CH"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Pforte zum Leben </a:t>
            </a: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sein!“ </a:t>
            </a:r>
          </a:p>
          <a:p>
            <a:pPr>
              <a:buNone/>
            </a:pPr>
            <a:r>
              <a:rPr lang="de-DE" kern="100" dirty="0">
                <a:solidFill>
                  <a:srgbClr val="1C1BE4"/>
                </a:solidFill>
                <a:effectLst/>
                <a:latin typeface="Calibri" panose="020F0502020204030204" pitchFamily="34" charset="0"/>
                <a:ea typeface="Times New Roman" panose="02020603050405020304" pitchFamily="18" charset="0"/>
                <a:cs typeface="Calibri" panose="020F0502020204030204" pitchFamily="34" charset="0"/>
              </a:rPr>
              <a:t>Thomas von Celano – </a:t>
            </a:r>
            <a:endParaRPr lang="de-CH" kern="100" dirty="0">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DE" kern="100" dirty="0">
                <a:solidFill>
                  <a:srgbClr val="1C1BE4"/>
                </a:solidFill>
                <a:effectLst/>
                <a:latin typeface="Calibri" panose="020F0502020204030204" pitchFamily="34" charset="0"/>
                <a:ea typeface="Times New Roman" panose="02020603050405020304" pitchFamily="18" charset="0"/>
                <a:cs typeface="Calibri" panose="020F0502020204030204" pitchFamily="34" charset="0"/>
              </a:rPr>
              <a:t>2 C 217</a:t>
            </a:r>
            <a:endParaRPr lang="de-CH" kern="100" dirty="0">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p>
          <a:p>
            <a:pPr algn="ctr">
              <a:buNone/>
            </a:pPr>
            <a:r>
              <a:rPr lang="de-DE" kern="100" dirty="0">
                <a:effectLst/>
                <a:latin typeface="Calibri" panose="020F0502020204030204" pitchFamily="34" charset="0"/>
                <a:ea typeface="Times New Roman" panose="02020603050405020304" pitchFamily="18" charset="0"/>
                <a:cs typeface="Calibri" panose="020F0502020204030204" pitchFamily="34" charset="0"/>
              </a:rPr>
              <a:t> </a:t>
            </a:r>
            <a:endParaRPr lang="de-CH" kern="1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944177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F78D9-BC41-FB67-CAED-2324B4EC018D}"/>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0133B552-74CC-60E4-40D5-C81A90961972}"/>
              </a:ext>
            </a:extLst>
          </p:cNvPr>
          <p:cNvSpPr txBox="1"/>
          <p:nvPr/>
        </p:nvSpPr>
        <p:spPr>
          <a:xfrm>
            <a:off x="1547664" y="4437112"/>
            <a:ext cx="184731" cy="461665"/>
          </a:xfrm>
          <a:prstGeom prst="rect">
            <a:avLst/>
          </a:prstGeom>
          <a:noFill/>
        </p:spPr>
        <p:txBody>
          <a:bodyPr wrap="none" rtlCol="0">
            <a:spAutoFit/>
          </a:bodyPr>
          <a:lstStyle/>
          <a:p>
            <a:endParaRPr lang="de-DE" dirty="0"/>
          </a:p>
        </p:txBody>
      </p:sp>
      <p:sp>
        <p:nvSpPr>
          <p:cNvPr id="7" name="Rectangle 4">
            <a:extLst>
              <a:ext uri="{FF2B5EF4-FFF2-40B4-BE49-F238E27FC236}">
                <a16:creationId xmlns:a16="http://schemas.microsoft.com/office/drawing/2014/main" id="{C42578F5-5A9A-0C73-E97A-7246EAD99DC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2" name="Horizontale Rolle 1">
            <a:extLst>
              <a:ext uri="{FF2B5EF4-FFF2-40B4-BE49-F238E27FC236}">
                <a16:creationId xmlns:a16="http://schemas.microsoft.com/office/drawing/2014/main" id="{2ADEC333-08E0-6387-AE56-17D51435C7BB}"/>
              </a:ext>
            </a:extLst>
          </p:cNvPr>
          <p:cNvSpPr/>
          <p:nvPr/>
        </p:nvSpPr>
        <p:spPr>
          <a:xfrm>
            <a:off x="611560" y="116632"/>
            <a:ext cx="7992888" cy="6552728"/>
          </a:xfrm>
          <a:prstGeom prst="horizontalScroll">
            <a:avLst/>
          </a:prstGeom>
          <a:solidFill>
            <a:srgbClr val="FFE369"/>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buNone/>
            </a:pPr>
            <a:r>
              <a:rPr lang="de-CH" b="1" dirty="0">
                <a:solidFill>
                  <a:srgbClr val="EE0000"/>
                </a:solidFill>
                <a:effectLst/>
                <a:latin typeface="Calibri" panose="020F0502020204030204" pitchFamily="34" charset="0"/>
                <a:ea typeface="Times New Roman" panose="02020603050405020304" pitchFamily="18" charset="0"/>
                <a:cs typeface="Calibri" panose="020F0502020204030204" pitchFamily="34" charset="0"/>
              </a:rPr>
              <a:t>Das letzte Kleid</a:t>
            </a:r>
            <a:endPar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CH"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CH"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a:t>
            </a: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Und zu den Brüdern sprach er: „Wenn ihr seht, dass es mit mir zu Ende geht, </a:t>
            </a:r>
            <a:r>
              <a:rPr lang="de-CH"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so legt mich nackt</a:t>
            </a: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wie ihr mich vorgestern gesehen habt, </a:t>
            </a:r>
            <a:r>
              <a:rPr lang="de-CH"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auf die Erde </a:t>
            </a: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 lasst mich, wenn ich verschieden bin, so lange so liegen, wie man braucht, um gemächlich eine Meile weit gehen zu können.“ – </a:t>
            </a:r>
            <a:r>
              <a:rPr lang="de-CH"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 </a:t>
            </a:r>
            <a:r>
              <a:rPr lang="de-CH"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So kam seine Stunde und, da sich Christi Geheimnisse alle an ihm erfüllt hatten, entschwebte er glückselig zu Gott.</a:t>
            </a:r>
          </a:p>
          <a:p>
            <a:pPr>
              <a:buNone/>
            </a:pPr>
            <a:r>
              <a:rPr lang="de-DE" kern="100" dirty="0">
                <a:solidFill>
                  <a:srgbClr val="1C1BE4"/>
                </a:solidFill>
                <a:effectLst/>
                <a:latin typeface="Calibri" panose="020F0502020204030204" pitchFamily="34" charset="0"/>
                <a:ea typeface="Times New Roman" panose="02020603050405020304" pitchFamily="18" charset="0"/>
                <a:cs typeface="Calibri" panose="020F0502020204030204" pitchFamily="34" charset="0"/>
              </a:rPr>
              <a:t>Thomas von Celano - 2 C 217</a:t>
            </a:r>
            <a:endParaRPr lang="de-CH" kern="100" dirty="0">
              <a:effectLst/>
              <a:latin typeface="Calibri" panose="020F0502020204030204" pitchFamily="34" charset="0"/>
              <a:ea typeface="Times New Roman" panose="02020603050405020304" pitchFamily="18" charset="0"/>
              <a:cs typeface="Calibri" panose="020F0502020204030204" pitchFamily="34" charset="0"/>
            </a:endParaRPr>
          </a:p>
          <a:p>
            <a:pPr>
              <a:buNone/>
            </a:pPr>
            <a:r>
              <a:rPr lang="de-CH"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de-DE" kern="100" dirty="0">
                <a:effectLst/>
                <a:latin typeface="Calibri" panose="020F0502020204030204" pitchFamily="34" charset="0"/>
                <a:ea typeface="Times New Roman" panose="02020603050405020304" pitchFamily="18" charset="0"/>
                <a:cs typeface="Calibri" panose="020F0502020204030204" pitchFamily="34" charset="0"/>
              </a:rPr>
              <a:t> </a:t>
            </a:r>
            <a:endParaRPr lang="de-CH" kern="1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048519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00985-1FF2-B40A-8E93-2F62AD01F7D1}"/>
            </a:ext>
          </a:extLst>
        </p:cNvPr>
        <p:cNvGrpSpPr/>
        <p:nvPr/>
      </p:nvGrpSpPr>
      <p:grpSpPr>
        <a:xfrm>
          <a:off x="0" y="0"/>
          <a:ext cx="0" cy="0"/>
          <a:chOff x="0" y="0"/>
          <a:chExt cx="0" cy="0"/>
        </a:xfrm>
      </p:grpSpPr>
      <p:pic>
        <p:nvPicPr>
          <p:cNvPr id="2" name="Grafik 1" descr="Ein Bild, das Person, Kleidung, Menschliches Gesicht, Im Haus enthält.&#10;&#10;KI-generierte Inhalte können fehlerhaft sein.">
            <a:extLst>
              <a:ext uri="{FF2B5EF4-FFF2-40B4-BE49-F238E27FC236}">
                <a16:creationId xmlns:a16="http://schemas.microsoft.com/office/drawing/2014/main" id="{9543E629-68D3-83D3-1D07-09C559464B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4409" y="457200"/>
            <a:ext cx="6121569" cy="3826490"/>
          </a:xfrm>
          <a:prstGeom prst="rect">
            <a:avLst/>
          </a:prstGeom>
        </p:spPr>
      </p:pic>
      <p:sp>
        <p:nvSpPr>
          <p:cNvPr id="7" name="Rectangle 4">
            <a:extLst>
              <a:ext uri="{FF2B5EF4-FFF2-40B4-BE49-F238E27FC236}">
                <a16:creationId xmlns:a16="http://schemas.microsoft.com/office/drawing/2014/main" id="{A0A13C5E-C325-4344-45FE-C58884F0B4F5}"/>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8" name="Rectangle 8">
            <a:extLst>
              <a:ext uri="{FF2B5EF4-FFF2-40B4-BE49-F238E27FC236}">
                <a16:creationId xmlns:a16="http://schemas.microsoft.com/office/drawing/2014/main" id="{FA93B951-5841-1A4E-E314-0AFE426657F2}"/>
              </a:ext>
            </a:extLst>
          </p:cNvPr>
          <p:cNvSpPr>
            <a:spLocks noChangeArrowheads="1"/>
          </p:cNvSpPr>
          <p:nvPr/>
        </p:nvSpPr>
        <p:spPr bwMode="auto">
          <a:xfrm>
            <a:off x="337572" y="52164"/>
            <a:ext cx="8482900" cy="6617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1"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Franziskus gestaltet seine Geburt ins LEBEN liebevoll und sorgsam</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i="0" dirty="0">
              <a:solidFill>
                <a:srgbClr val="FFFF00"/>
              </a:solidFill>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1"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i="0" dirty="0">
              <a:solidFill>
                <a:srgbClr val="FFFF00"/>
              </a:solidFill>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1"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i="0" dirty="0">
              <a:solidFill>
                <a:srgbClr val="FFFF00"/>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1" i="0" u="none" strike="noStrike" cap="none" normalizeH="0" baseline="0" dirty="0">
              <a:ln>
                <a:noFill/>
              </a:ln>
              <a:solidFill>
                <a:srgbClr val="FFFF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i="0" dirty="0">
              <a:solidFill>
                <a:srgbClr val="FFFF00"/>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1" i="0" u="none" strike="noStrike" cap="none" normalizeH="0" baseline="0" dirty="0">
              <a:ln>
                <a:noFill/>
              </a:ln>
              <a:solidFill>
                <a:srgbClr val="FFFF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i="0" dirty="0">
              <a:solidFill>
                <a:srgbClr val="FFFF00"/>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1" i="0" u="none" strike="noStrike" cap="none" normalizeH="0" baseline="0" dirty="0">
              <a:ln>
                <a:noFill/>
              </a:ln>
              <a:solidFill>
                <a:srgbClr val="FFFF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i="0" dirty="0">
              <a:solidFill>
                <a:srgbClr val="FFFF00"/>
              </a:solidFill>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1" i="0" u="none" strike="noStrike" cap="none" normalizeH="0" baseline="0" dirty="0">
              <a:ln>
                <a:noFill/>
              </a:ln>
              <a:solidFill>
                <a:srgbClr val="FFFF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2000" b="0" i="0" u="none" strike="noStrike" cap="none" normalizeH="0" baseline="0" dirty="0">
              <a:ln>
                <a:noFill/>
              </a:ln>
              <a:solidFill>
                <a:srgbClr val="FFFF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20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Ortswahl: </a:t>
            </a:r>
            <a:r>
              <a:rPr kumimoji="0" lang="de-DE" altLang="de-DE" sz="20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Wo möchte ich mein Leben vollenden?</a:t>
            </a:r>
            <a:endParaRPr kumimoji="0" lang="de-DE" altLang="de-DE"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20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Ambiente: </a:t>
            </a:r>
            <a:r>
              <a:rPr kumimoji="0" lang="de-DE" altLang="de-DE" sz="20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Welche Stimmung wünsche ich? Musik?</a:t>
            </a:r>
            <a:endParaRPr kumimoji="0" lang="de-DE" altLang="de-DE"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20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Rituale: </a:t>
            </a:r>
            <a:r>
              <a:rPr kumimoji="0" lang="de-DE" altLang="de-DE" sz="20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Was wäre stärkend und verbindend?</a:t>
            </a:r>
            <a:endParaRPr kumimoji="0" lang="de-DE" altLang="de-DE"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20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Menschen: </a:t>
            </a:r>
            <a:r>
              <a:rPr kumimoji="0" lang="de-DE" altLang="de-DE" sz="20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Wen möchte ich um mich haben?</a:t>
            </a:r>
            <a:endParaRPr kumimoji="0" lang="de-DE" altLang="de-DE"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20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Genuss: </a:t>
            </a:r>
            <a:r>
              <a:rPr kumimoji="0" lang="de-DE" altLang="de-DE" sz="20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Was möchte ich nochmals </a:t>
            </a:r>
            <a:r>
              <a:rPr kumimoji="0" lang="de-DE" altLang="de-DE" sz="2000" b="0" i="0" u="none" strike="noStrike" cap="none" normalizeH="0" baseline="0" dirty="0" err="1">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geniessen</a:t>
            </a:r>
            <a:r>
              <a:rPr kumimoji="0" lang="de-DE" altLang="de-DE" sz="20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endParaRPr kumimoji="0" lang="de-DE" altLang="de-DE"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20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Sorge: </a:t>
            </a:r>
            <a:r>
              <a:rPr kumimoji="0" lang="de-DE" altLang="de-DE" sz="20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Was an Pflege oder Fürsorge wünsche ich?</a:t>
            </a:r>
            <a:endParaRPr kumimoji="0" lang="de-DE" altLang="de-DE"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2000" b="0" i="0" u="none" strike="noStrike" cap="none" normalizeH="0" baseline="0" dirty="0">
                <a:ln>
                  <a:noFill/>
                </a:ln>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  Kleid: 	</a:t>
            </a:r>
            <a:r>
              <a:rPr kumimoji="0" lang="de-DE" altLang="de-DE" sz="20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Womit möchte ich am Ziel eingehüllt sein?</a:t>
            </a:r>
            <a:endParaRPr kumimoji="0" lang="de-DE" altLang="de-DE"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50837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Screenshot, Text, draußen, Person enthält.&#10;&#10;KI-generierte Inhalte können fehlerhaft sein.">
            <a:extLst>
              <a:ext uri="{FF2B5EF4-FFF2-40B4-BE49-F238E27FC236}">
                <a16:creationId xmlns:a16="http://schemas.microsoft.com/office/drawing/2014/main" id="{4CA9FF66-F656-E93A-FC00-78CDFC625C55}"/>
              </a:ext>
            </a:extLst>
          </p:cNvPr>
          <p:cNvPicPr>
            <a:picLocks noChangeAspect="1"/>
          </p:cNvPicPr>
          <p:nvPr/>
        </p:nvPicPr>
        <p:blipFill>
          <a:blip r:embed="rId2"/>
          <a:stretch>
            <a:fillRect/>
          </a:stretch>
        </p:blipFill>
        <p:spPr>
          <a:xfrm>
            <a:off x="0" y="261084"/>
            <a:ext cx="9142727" cy="4318602"/>
          </a:xfrm>
          <a:prstGeom prst="rect">
            <a:avLst/>
          </a:prstGeom>
        </p:spPr>
      </p:pic>
      <p:sp>
        <p:nvSpPr>
          <p:cNvPr id="4" name="Textfeld 3">
            <a:extLst>
              <a:ext uri="{FF2B5EF4-FFF2-40B4-BE49-F238E27FC236}">
                <a16:creationId xmlns:a16="http://schemas.microsoft.com/office/drawing/2014/main" id="{2FE98CB7-5C7D-CC94-647B-6F65E8A463A8}"/>
              </a:ext>
            </a:extLst>
          </p:cNvPr>
          <p:cNvSpPr txBox="1"/>
          <p:nvPr/>
        </p:nvSpPr>
        <p:spPr>
          <a:xfrm>
            <a:off x="830855" y="4965700"/>
            <a:ext cx="7830990" cy="1631216"/>
          </a:xfrm>
          <a:prstGeom prst="rect">
            <a:avLst/>
          </a:prstGeom>
          <a:noFill/>
        </p:spPr>
        <p:txBody>
          <a:bodyPr wrap="none" rtlCol="0">
            <a:spAutoFit/>
          </a:bodyPr>
          <a:lstStyle/>
          <a:p>
            <a:pPr algn="ctr"/>
            <a:r>
              <a:rPr lang="de-DE" sz="2500" b="1" dirty="0">
                <a:solidFill>
                  <a:schemeClr val="bg1"/>
                </a:solidFill>
              </a:rPr>
              <a:t>Oktober 2023 – Auftakt zur Weltsynode </a:t>
            </a:r>
          </a:p>
          <a:p>
            <a:pPr algn="ctr"/>
            <a:r>
              <a:rPr lang="de-DE" sz="2500" b="1" dirty="0">
                <a:solidFill>
                  <a:schemeClr val="bg1"/>
                </a:solidFill>
              </a:rPr>
              <a:t>mit einer ökumenischen Feier auf dem Petersplatz</a:t>
            </a:r>
          </a:p>
          <a:p>
            <a:pPr algn="ctr"/>
            <a:r>
              <a:rPr lang="de-DE" sz="2500" b="1" dirty="0">
                <a:solidFill>
                  <a:schemeClr val="bg1"/>
                </a:solidFill>
              </a:rPr>
              <a:t>Im Zentrum:</a:t>
            </a:r>
          </a:p>
          <a:p>
            <a:pPr algn="ctr"/>
            <a:r>
              <a:rPr lang="de-DE" sz="2500" b="1" dirty="0">
                <a:solidFill>
                  <a:schemeClr val="bg1"/>
                </a:solidFill>
              </a:rPr>
              <a:t>Christus von San Damiano</a:t>
            </a:r>
          </a:p>
        </p:txBody>
      </p:sp>
    </p:spTree>
    <p:extLst>
      <p:ext uri="{BB962C8B-B14F-4D97-AF65-F5344CB8AC3E}">
        <p14:creationId xmlns:p14="http://schemas.microsoft.com/office/powerpoint/2010/main" val="35747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3">
            <a:extLst>
              <a:ext uri="{FF2B5EF4-FFF2-40B4-BE49-F238E27FC236}">
                <a16:creationId xmlns:a16="http://schemas.microsoft.com/office/drawing/2014/main" id="{143BD275-4374-364D-9705-3C421D3769C4}"/>
              </a:ext>
            </a:extLst>
          </p:cNvPr>
          <p:cNvPicPr>
            <a:picLocks noGrp="1" noChangeAspect="1" noChangeArrowheads="1"/>
          </p:cNvPicPr>
          <p:nvPr>
            <p:ph/>
          </p:nvPr>
        </p:nvPicPr>
        <p:blipFill>
          <a:blip r:embed="rId3">
            <a:lum contrast="8000"/>
            <a:extLst>
              <a:ext uri="{28A0092B-C50C-407E-A947-70E740481C1C}">
                <a14:useLocalDpi xmlns:a14="http://schemas.microsoft.com/office/drawing/2010/main" val="0"/>
              </a:ext>
            </a:extLst>
          </a:blip>
          <a:srcRect b="2638"/>
          <a:stretch>
            <a:fillRect/>
          </a:stretch>
        </p:blipFill>
        <p:spPr>
          <a:xfrm>
            <a:off x="457200" y="304800"/>
            <a:ext cx="5453063" cy="6083300"/>
          </a:xfrm>
        </p:spPr>
      </p:pic>
      <p:sp>
        <p:nvSpPr>
          <p:cNvPr id="81922" name="Rectangle 5">
            <a:extLst>
              <a:ext uri="{FF2B5EF4-FFF2-40B4-BE49-F238E27FC236}">
                <a16:creationId xmlns:a16="http://schemas.microsoft.com/office/drawing/2014/main" id="{354131B6-013C-B341-89B5-4BDBF4635A17}"/>
              </a:ext>
            </a:extLst>
          </p:cNvPr>
          <p:cNvSpPr>
            <a:spLocks noGrp="1"/>
          </p:cNvSpPr>
          <p:nvPr>
            <p:ph type="title" idx="4294967295"/>
          </p:nvPr>
        </p:nvSpPr>
        <p:spPr/>
        <p:txBody>
          <a:bodyPr/>
          <a:lstStyle/>
          <a:p>
            <a:pPr eaLnBrk="1" hangingPunct="1"/>
            <a:endParaRPr lang="de-CH" altLang="de-DE">
              <a:ea typeface="ＭＳ Ｐゴシック" panose="020B0600070205080204" pitchFamily="34" charset="-128"/>
            </a:endParaRPr>
          </a:p>
        </p:txBody>
      </p:sp>
      <p:sp>
        <p:nvSpPr>
          <p:cNvPr id="81923" name="Text Box 4">
            <a:extLst>
              <a:ext uri="{FF2B5EF4-FFF2-40B4-BE49-F238E27FC236}">
                <a16:creationId xmlns:a16="http://schemas.microsoft.com/office/drawing/2014/main" id="{5CE2CF3A-50DF-F44B-85CC-277BFE3039C4}"/>
              </a:ext>
            </a:extLst>
          </p:cNvPr>
          <p:cNvSpPr txBox="1">
            <a:spLocks noChangeArrowheads="1"/>
          </p:cNvSpPr>
          <p:nvPr/>
        </p:nvSpPr>
        <p:spPr bwMode="auto">
          <a:xfrm>
            <a:off x="6127750" y="2225675"/>
            <a:ext cx="2557463"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de-DE" altLang="de-DE" sz="2800">
                <a:solidFill>
                  <a:srgbClr val="FFFC33"/>
                </a:solidFill>
                <a:latin typeface="Arial" panose="020B0604020202020204" pitchFamily="34" charset="0"/>
              </a:rPr>
              <a:t>„Hört mich </a:t>
            </a:r>
          </a:p>
          <a:p>
            <a:pPr eaLnBrk="1" hangingPunct="1">
              <a:spcBef>
                <a:spcPct val="0"/>
              </a:spcBef>
              <a:buFontTx/>
              <a:buNone/>
            </a:pPr>
            <a:r>
              <a:rPr lang="de-DE" altLang="de-DE" sz="2800">
                <a:solidFill>
                  <a:schemeClr val="bg1"/>
                </a:solidFill>
                <a:latin typeface="Arial" panose="020B0604020202020204" pitchFamily="34" charset="0"/>
              </a:rPr>
              <a:t>alle</a:t>
            </a:r>
          </a:p>
          <a:p>
            <a:pPr eaLnBrk="1" hangingPunct="1">
              <a:spcBef>
                <a:spcPct val="0"/>
              </a:spcBef>
              <a:buFontTx/>
              <a:buNone/>
            </a:pPr>
            <a:r>
              <a:rPr lang="de-DE" altLang="de-DE" sz="2800">
                <a:solidFill>
                  <a:srgbClr val="FFFC33"/>
                </a:solidFill>
                <a:latin typeface="Arial" panose="020B0604020202020204" pitchFamily="34" charset="0"/>
              </a:rPr>
              <a:t>und versteht </a:t>
            </a:r>
          </a:p>
          <a:p>
            <a:pPr eaLnBrk="1" hangingPunct="1">
              <a:spcBef>
                <a:spcPct val="0"/>
              </a:spcBef>
              <a:buFontTx/>
              <a:buNone/>
            </a:pPr>
            <a:r>
              <a:rPr lang="de-DE" altLang="de-DE" sz="2800">
                <a:solidFill>
                  <a:srgbClr val="FFFFFF"/>
                </a:solidFill>
                <a:latin typeface="Arial" panose="020B0604020202020204" pitchFamily="34" charset="0"/>
              </a:rPr>
              <a:t>mich</a:t>
            </a:r>
            <a:r>
              <a:rPr lang="de-DE" altLang="de-DE" sz="2800">
                <a:solidFill>
                  <a:srgbClr val="FFFC33"/>
                </a:solidFill>
                <a:latin typeface="Arial" panose="020B0604020202020204" pitchFamily="34" charset="0"/>
              </a:rPr>
              <a:t> gut:</a:t>
            </a:r>
          </a:p>
          <a:p>
            <a:pPr eaLnBrk="1" hangingPunct="1">
              <a:spcBef>
                <a:spcPct val="0"/>
              </a:spcBef>
              <a:buFontTx/>
              <a:buNone/>
            </a:pPr>
            <a:endParaRPr lang="de-DE" altLang="de-DE" sz="2800">
              <a:solidFill>
                <a:srgbClr val="FFFC33"/>
              </a:solidFill>
              <a:latin typeface="Arial" panose="020B0604020202020204" pitchFamily="34" charset="0"/>
            </a:endParaRPr>
          </a:p>
          <a:p>
            <a:pPr eaLnBrk="1" hangingPunct="1">
              <a:spcBef>
                <a:spcPct val="0"/>
              </a:spcBef>
              <a:buFontTx/>
              <a:buNone/>
            </a:pPr>
            <a:r>
              <a:rPr lang="de-DE" altLang="de-DE" sz="2800">
                <a:solidFill>
                  <a:srgbClr val="FFFFFF"/>
                </a:solidFill>
                <a:latin typeface="Arial" panose="020B0604020202020204" pitchFamily="34" charset="0"/>
              </a:rPr>
              <a:t>Unser</a:t>
            </a:r>
            <a:r>
              <a:rPr lang="de-DE" altLang="de-DE" sz="2800">
                <a:solidFill>
                  <a:srgbClr val="FFFC33"/>
                </a:solidFill>
                <a:latin typeface="Arial" panose="020B0604020202020204" pitchFamily="34" charset="0"/>
              </a:rPr>
              <a:t> </a:t>
            </a:r>
            <a:r>
              <a:rPr lang="de-DE" altLang="de-DE" sz="2800">
                <a:solidFill>
                  <a:srgbClr val="CCFFCC"/>
                </a:solidFill>
                <a:latin typeface="Arial" panose="020B0604020202020204" pitchFamily="34" charset="0"/>
              </a:rPr>
              <a:t>Vater </a:t>
            </a:r>
          </a:p>
          <a:p>
            <a:pPr eaLnBrk="1" hangingPunct="1">
              <a:spcBef>
                <a:spcPct val="0"/>
              </a:spcBef>
              <a:buFontTx/>
              <a:buNone/>
            </a:pPr>
            <a:r>
              <a:rPr lang="de-DE" altLang="de-DE" sz="2800">
                <a:solidFill>
                  <a:srgbClr val="FFFC33"/>
                </a:solidFill>
                <a:latin typeface="Arial" panose="020B0604020202020204" pitchFamily="34" charset="0"/>
              </a:rPr>
              <a:t>ist im Himmel!</a:t>
            </a:r>
            <a:r>
              <a:rPr lang="ja-JP" altLang="de-DE" sz="2800">
                <a:solidFill>
                  <a:srgbClr val="FFFC33"/>
                </a:solidFill>
                <a:latin typeface="Arial" panose="020B0604020202020204" pitchFamily="34" charset="0"/>
              </a:rPr>
              <a:t>“</a:t>
            </a:r>
            <a:endParaRPr lang="de-DE" altLang="de-DE" sz="2800">
              <a:solidFill>
                <a:srgbClr val="FFFC33"/>
              </a:solidFill>
              <a:latin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3970" name="Picture 2">
            <a:extLst>
              <a:ext uri="{FF2B5EF4-FFF2-40B4-BE49-F238E27FC236}">
                <a16:creationId xmlns:a16="http://schemas.microsoft.com/office/drawing/2014/main" id="{6F701264-274B-EF49-9AE2-5E7AD25D18CD}"/>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533400" y="3121025"/>
            <a:ext cx="7772400" cy="1755775"/>
          </a:xfrm>
        </p:spPr>
      </p:pic>
      <p:pic>
        <p:nvPicPr>
          <p:cNvPr id="83971" name="Picture 3">
            <a:extLst>
              <a:ext uri="{FF2B5EF4-FFF2-40B4-BE49-F238E27FC236}">
                <a16:creationId xmlns:a16="http://schemas.microsoft.com/office/drawing/2014/main" id="{9BC55D50-3859-B94B-8016-F7DC8ABA5AFA}"/>
              </a:ext>
            </a:extLst>
          </p:cNvPr>
          <p:cNvPicPr>
            <a:picLocks noChangeAspect="1" noChangeArrowheads="1"/>
          </p:cNvPicPr>
          <p:nvPr/>
        </p:nvPicPr>
        <p:blipFill>
          <a:blip r:embed="rId4">
            <a:clrChange>
              <a:clrFrom>
                <a:srgbClr val="FFFFFE"/>
              </a:clrFrom>
              <a:clrTo>
                <a:srgbClr val="FFFFFE">
                  <a:alpha val="0"/>
                </a:srgbClr>
              </a:clrTo>
            </a:clrChange>
            <a:lum contrast="8000"/>
            <a:extLst>
              <a:ext uri="{28A0092B-C50C-407E-A947-70E740481C1C}">
                <a14:useLocalDpi xmlns:a14="http://schemas.microsoft.com/office/drawing/2010/main" val="0"/>
              </a:ext>
            </a:extLst>
          </a:blip>
          <a:srcRect/>
          <a:stretch>
            <a:fillRect/>
          </a:stretch>
        </p:blipFill>
        <p:spPr bwMode="auto">
          <a:xfrm>
            <a:off x="3663950" y="76200"/>
            <a:ext cx="162718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2" name="Text Box 4">
            <a:extLst>
              <a:ext uri="{FF2B5EF4-FFF2-40B4-BE49-F238E27FC236}">
                <a16:creationId xmlns:a16="http://schemas.microsoft.com/office/drawing/2014/main" id="{BFA57BC6-A88E-4143-A7FF-07E1878D3BCC}"/>
              </a:ext>
            </a:extLst>
          </p:cNvPr>
          <p:cNvSpPr txBox="1">
            <a:spLocks noChangeArrowheads="1"/>
          </p:cNvSpPr>
          <p:nvPr/>
        </p:nvSpPr>
        <p:spPr bwMode="auto">
          <a:xfrm>
            <a:off x="6110288" y="323850"/>
            <a:ext cx="2792412"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de-DE" altLang="de-DE" sz="1800">
                <a:solidFill>
                  <a:srgbClr val="FF1E36"/>
                </a:solidFill>
                <a:latin typeface="Arial" panose="020B0604020202020204" pitchFamily="34" charset="0"/>
                <a:ea typeface="ヒラギノ角ゴ Pro W3" panose="020B0300000000000000" pitchFamily="34" charset="-128"/>
              </a:rPr>
              <a:t>ein einziger</a:t>
            </a:r>
            <a:r>
              <a:rPr lang="de-DE" altLang="de-DE" sz="1800">
                <a:latin typeface="Arial" panose="020B0604020202020204" pitchFamily="34" charset="0"/>
                <a:ea typeface="ヒラギノ角ゴ Pro W3" panose="020B0300000000000000" pitchFamily="34" charset="-128"/>
              </a:rPr>
              <a:t> </a:t>
            </a:r>
            <a:r>
              <a:rPr lang="de-DE" altLang="de-DE" sz="1800">
                <a:solidFill>
                  <a:srgbClr val="FF1E36"/>
                </a:solidFill>
                <a:latin typeface="Arial" panose="020B0604020202020204" pitchFamily="34" charset="0"/>
                <a:ea typeface="ヒラギノ角ゴ Pro W3" panose="020B0300000000000000" pitchFamily="34" charset="-128"/>
              </a:rPr>
              <a:t>Vater</a:t>
            </a:r>
            <a:endParaRPr lang="de-DE" altLang="de-DE" sz="1800">
              <a:latin typeface="Arial" panose="020B0604020202020204" pitchFamily="34" charset="0"/>
              <a:ea typeface="ヒラギノ角ゴ Pro W3" panose="020B0300000000000000" pitchFamily="34" charset="-128"/>
            </a:endParaRPr>
          </a:p>
          <a:p>
            <a:pPr algn="ctr" eaLnBrk="1" hangingPunct="1">
              <a:spcBef>
                <a:spcPct val="0"/>
              </a:spcBef>
              <a:buFontTx/>
              <a:buNone/>
            </a:pPr>
            <a:r>
              <a:rPr lang="de-DE" altLang="de-DE" sz="1800">
                <a:latin typeface="Arial" panose="020B0604020202020204" pitchFamily="34" charset="0"/>
                <a:ea typeface="ヒラギノ角ゴ Pro W3" panose="020B0300000000000000" pitchFamily="34" charset="-128"/>
              </a:rPr>
              <a:t>+</a:t>
            </a:r>
          </a:p>
          <a:p>
            <a:pPr algn="ctr" eaLnBrk="1" hangingPunct="1">
              <a:spcBef>
                <a:spcPct val="0"/>
              </a:spcBef>
              <a:buFontTx/>
              <a:buNone/>
            </a:pPr>
            <a:r>
              <a:rPr lang="de-DE" altLang="de-DE" sz="1800">
                <a:latin typeface="Arial" panose="020B0604020202020204" pitchFamily="34" charset="0"/>
                <a:ea typeface="ヒラギノ角ゴ Pro W3" panose="020B0300000000000000" pitchFamily="34" charset="-128"/>
              </a:rPr>
              <a:t> </a:t>
            </a:r>
            <a:r>
              <a:rPr lang="de-DE" altLang="de-DE" sz="1800">
                <a:solidFill>
                  <a:srgbClr val="1F28FF"/>
                </a:solidFill>
                <a:latin typeface="Arial" panose="020B0604020202020204" pitchFamily="34" charset="0"/>
                <a:ea typeface="ヒラギノ角ゴ Pro W3" panose="020B0300000000000000" pitchFamily="34" charset="-128"/>
              </a:rPr>
              <a:t>universale</a:t>
            </a:r>
          </a:p>
          <a:p>
            <a:pPr algn="ctr" eaLnBrk="1" hangingPunct="1">
              <a:spcBef>
                <a:spcPct val="0"/>
              </a:spcBef>
              <a:buFontTx/>
              <a:buNone/>
            </a:pPr>
            <a:r>
              <a:rPr lang="de-DE" altLang="de-DE" sz="1800">
                <a:solidFill>
                  <a:srgbClr val="1F28FF"/>
                </a:solidFill>
                <a:latin typeface="Arial" panose="020B0604020202020204" pitchFamily="34" charset="0"/>
                <a:ea typeface="ヒラギノ角ゴ Pro W3" panose="020B0300000000000000" pitchFamily="34" charset="-128"/>
              </a:rPr>
              <a:t>Geschwisterlichkeit</a:t>
            </a:r>
            <a:endParaRPr lang="de-DE" altLang="de-DE" sz="1800">
              <a:latin typeface="Arial" panose="020B0604020202020204" pitchFamily="34" charset="0"/>
              <a:ea typeface="ヒラギノ角ゴ Pro W3" panose="020B0300000000000000" pitchFamily="34" charset="-128"/>
            </a:endParaRPr>
          </a:p>
        </p:txBody>
      </p:sp>
      <p:grpSp>
        <p:nvGrpSpPr>
          <p:cNvPr id="83973" name="Group 5">
            <a:extLst>
              <a:ext uri="{FF2B5EF4-FFF2-40B4-BE49-F238E27FC236}">
                <a16:creationId xmlns:a16="http://schemas.microsoft.com/office/drawing/2014/main" id="{93DD5D12-7010-4747-8D51-7CD5FA9945ED}"/>
              </a:ext>
            </a:extLst>
          </p:cNvPr>
          <p:cNvGrpSpPr>
            <a:grpSpLocks/>
          </p:cNvGrpSpPr>
          <p:nvPr/>
        </p:nvGrpSpPr>
        <p:grpSpPr bwMode="auto">
          <a:xfrm>
            <a:off x="381000" y="3352800"/>
            <a:ext cx="7929563" cy="3505200"/>
            <a:chOff x="230" y="1968"/>
            <a:chExt cx="4995" cy="2208"/>
          </a:xfrm>
        </p:grpSpPr>
        <p:sp>
          <p:nvSpPr>
            <p:cNvPr id="83975" name="Line 6">
              <a:extLst>
                <a:ext uri="{FF2B5EF4-FFF2-40B4-BE49-F238E27FC236}">
                  <a16:creationId xmlns:a16="http://schemas.microsoft.com/office/drawing/2014/main" id="{670D65F6-2E3B-0944-A130-120333E00FDF}"/>
                </a:ext>
              </a:extLst>
            </p:cNvPr>
            <p:cNvSpPr>
              <a:spLocks noChangeShapeType="1"/>
            </p:cNvSpPr>
            <p:nvPr/>
          </p:nvSpPr>
          <p:spPr bwMode="auto">
            <a:xfrm flipH="1">
              <a:off x="666" y="1968"/>
              <a:ext cx="528" cy="12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3976" name="Text Box 7">
              <a:extLst>
                <a:ext uri="{FF2B5EF4-FFF2-40B4-BE49-F238E27FC236}">
                  <a16:creationId xmlns:a16="http://schemas.microsoft.com/office/drawing/2014/main" id="{33C87C82-29C6-CB49-B503-BE1F080F28D8}"/>
                </a:ext>
              </a:extLst>
            </p:cNvPr>
            <p:cNvSpPr txBox="1">
              <a:spLocks noChangeArrowheads="1"/>
            </p:cNvSpPr>
            <p:nvPr/>
          </p:nvSpPr>
          <p:spPr bwMode="auto">
            <a:xfrm>
              <a:off x="230" y="3294"/>
              <a:ext cx="75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de-DE" altLang="de-DE" sz="1800">
                  <a:latin typeface="Arial" panose="020B0604020202020204" pitchFamily="34" charset="0"/>
                  <a:ea typeface="ヒラギノ角ゴ Pro W3" panose="020B0300000000000000" pitchFamily="34" charset="-128"/>
                </a:rPr>
                <a:t>Adelige</a:t>
              </a:r>
            </a:p>
          </p:txBody>
        </p:sp>
        <p:sp>
          <p:nvSpPr>
            <p:cNvPr id="83977" name="Text Box 8">
              <a:extLst>
                <a:ext uri="{FF2B5EF4-FFF2-40B4-BE49-F238E27FC236}">
                  <a16:creationId xmlns:a16="http://schemas.microsoft.com/office/drawing/2014/main" id="{919600C0-8F5B-3148-A616-E66F0DD4E3A7}"/>
                </a:ext>
              </a:extLst>
            </p:cNvPr>
            <p:cNvSpPr txBox="1">
              <a:spLocks noChangeArrowheads="1"/>
            </p:cNvSpPr>
            <p:nvPr/>
          </p:nvSpPr>
          <p:spPr bwMode="auto">
            <a:xfrm>
              <a:off x="576" y="3600"/>
              <a:ext cx="6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de-DE" altLang="de-DE" sz="1800">
                  <a:latin typeface="Arial" panose="020B0604020202020204" pitchFamily="34" charset="0"/>
                  <a:ea typeface="ヒラギノ角ゴ Pro W3" panose="020B0300000000000000" pitchFamily="34" charset="-128"/>
                </a:rPr>
                <a:t>Bürger</a:t>
              </a:r>
            </a:p>
          </p:txBody>
        </p:sp>
        <p:sp>
          <p:nvSpPr>
            <p:cNvPr id="83978" name="Text Box 9">
              <a:extLst>
                <a:ext uri="{FF2B5EF4-FFF2-40B4-BE49-F238E27FC236}">
                  <a16:creationId xmlns:a16="http://schemas.microsoft.com/office/drawing/2014/main" id="{B244978F-F941-0A48-927C-A2845DF449A8}"/>
                </a:ext>
              </a:extLst>
            </p:cNvPr>
            <p:cNvSpPr txBox="1">
              <a:spLocks noChangeArrowheads="1"/>
            </p:cNvSpPr>
            <p:nvPr/>
          </p:nvSpPr>
          <p:spPr bwMode="auto">
            <a:xfrm>
              <a:off x="961" y="3888"/>
              <a:ext cx="86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de-DE" altLang="de-DE" sz="1800">
                  <a:latin typeface="Arial" panose="020B0604020202020204" pitchFamily="34" charset="0"/>
                  <a:ea typeface="ヒラギノ角ゴ Pro W3" panose="020B0300000000000000" pitchFamily="34" charset="-128"/>
                </a:rPr>
                <a:t>Einfache</a:t>
              </a:r>
            </a:p>
          </p:txBody>
        </p:sp>
        <p:sp>
          <p:nvSpPr>
            <p:cNvPr id="83979" name="Text Box 10">
              <a:extLst>
                <a:ext uri="{FF2B5EF4-FFF2-40B4-BE49-F238E27FC236}">
                  <a16:creationId xmlns:a16="http://schemas.microsoft.com/office/drawing/2014/main" id="{9BE11ECB-377E-0540-9DC0-42F23DBE8225}"/>
                </a:ext>
              </a:extLst>
            </p:cNvPr>
            <p:cNvSpPr txBox="1">
              <a:spLocks noChangeArrowheads="1"/>
            </p:cNvSpPr>
            <p:nvPr/>
          </p:nvSpPr>
          <p:spPr bwMode="auto">
            <a:xfrm>
              <a:off x="1632" y="3696"/>
              <a:ext cx="7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de-DE" altLang="de-DE" sz="1800">
                  <a:latin typeface="Arial" panose="020B0604020202020204" pitchFamily="34" charset="0"/>
                  <a:ea typeface="ヒラギノ角ゴ Pro W3" panose="020B0300000000000000" pitchFamily="34" charset="-128"/>
                </a:rPr>
                <a:t>Reiche</a:t>
              </a:r>
            </a:p>
          </p:txBody>
        </p:sp>
        <p:sp>
          <p:nvSpPr>
            <p:cNvPr id="83980" name="Text Box 11">
              <a:extLst>
                <a:ext uri="{FF2B5EF4-FFF2-40B4-BE49-F238E27FC236}">
                  <a16:creationId xmlns:a16="http://schemas.microsoft.com/office/drawing/2014/main" id="{F97D1E34-EFB3-9647-9616-8D07CE978B84}"/>
                </a:ext>
              </a:extLst>
            </p:cNvPr>
            <p:cNvSpPr txBox="1">
              <a:spLocks noChangeArrowheads="1"/>
            </p:cNvSpPr>
            <p:nvPr/>
          </p:nvSpPr>
          <p:spPr bwMode="auto">
            <a:xfrm>
              <a:off x="3786" y="3696"/>
              <a:ext cx="74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de-DE" altLang="de-DE" sz="1800">
                  <a:latin typeface="Arial" panose="020B0604020202020204" pitchFamily="34" charset="0"/>
                  <a:ea typeface="ヒラギノ角ゴ Pro W3" panose="020B0300000000000000" pitchFamily="34" charset="-128"/>
                </a:rPr>
                <a:t>Bischof</a:t>
              </a:r>
            </a:p>
          </p:txBody>
        </p:sp>
        <p:sp>
          <p:nvSpPr>
            <p:cNvPr id="83981" name="Text Box 12">
              <a:extLst>
                <a:ext uri="{FF2B5EF4-FFF2-40B4-BE49-F238E27FC236}">
                  <a16:creationId xmlns:a16="http://schemas.microsoft.com/office/drawing/2014/main" id="{B29BBCA7-4C6F-4E40-828B-00DA99395B89}"/>
                </a:ext>
              </a:extLst>
            </p:cNvPr>
            <p:cNvSpPr txBox="1">
              <a:spLocks noChangeArrowheads="1"/>
            </p:cNvSpPr>
            <p:nvPr/>
          </p:nvSpPr>
          <p:spPr bwMode="auto">
            <a:xfrm>
              <a:off x="4458" y="3408"/>
              <a:ext cx="76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de-DE" altLang="de-DE" sz="1800">
                  <a:latin typeface="Arial" panose="020B0604020202020204" pitchFamily="34" charset="0"/>
                  <a:ea typeface="ヒラギノ角ゴ Pro W3" panose="020B0300000000000000" pitchFamily="34" charset="-128"/>
                </a:rPr>
                <a:t>Kleriker</a:t>
              </a:r>
            </a:p>
          </p:txBody>
        </p:sp>
        <p:sp>
          <p:nvSpPr>
            <p:cNvPr id="83982" name="Text Box 13">
              <a:extLst>
                <a:ext uri="{FF2B5EF4-FFF2-40B4-BE49-F238E27FC236}">
                  <a16:creationId xmlns:a16="http://schemas.microsoft.com/office/drawing/2014/main" id="{2B5B9D7D-AFB4-2740-A403-495062AC598F}"/>
                </a:ext>
              </a:extLst>
            </p:cNvPr>
            <p:cNvSpPr txBox="1">
              <a:spLocks noChangeArrowheads="1"/>
            </p:cNvSpPr>
            <p:nvPr/>
          </p:nvSpPr>
          <p:spPr bwMode="auto">
            <a:xfrm>
              <a:off x="2874" y="3792"/>
              <a:ext cx="57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de-DE" altLang="de-DE" sz="1800">
                  <a:latin typeface="Arial" panose="020B0604020202020204" pitchFamily="34" charset="0"/>
                  <a:ea typeface="ヒラギノ角ゴ Pro W3" panose="020B0300000000000000" pitchFamily="34" charset="-128"/>
                </a:rPr>
                <a:t>Arme</a:t>
              </a:r>
            </a:p>
          </p:txBody>
        </p:sp>
        <p:sp>
          <p:nvSpPr>
            <p:cNvPr id="83983" name="Line 14">
              <a:extLst>
                <a:ext uri="{FF2B5EF4-FFF2-40B4-BE49-F238E27FC236}">
                  <a16:creationId xmlns:a16="http://schemas.microsoft.com/office/drawing/2014/main" id="{022A4078-FCAC-C04C-8A7A-7B7DAEB83324}"/>
                </a:ext>
              </a:extLst>
            </p:cNvPr>
            <p:cNvSpPr>
              <a:spLocks noChangeShapeType="1"/>
            </p:cNvSpPr>
            <p:nvPr/>
          </p:nvSpPr>
          <p:spPr bwMode="auto">
            <a:xfrm flipH="1">
              <a:off x="1002" y="2688"/>
              <a:ext cx="288" cy="9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3984" name="Line 15">
              <a:extLst>
                <a:ext uri="{FF2B5EF4-FFF2-40B4-BE49-F238E27FC236}">
                  <a16:creationId xmlns:a16="http://schemas.microsoft.com/office/drawing/2014/main" id="{AF3650F4-F0A4-A344-99C6-4D56164B3ADE}"/>
                </a:ext>
              </a:extLst>
            </p:cNvPr>
            <p:cNvSpPr>
              <a:spLocks noChangeShapeType="1"/>
            </p:cNvSpPr>
            <p:nvPr/>
          </p:nvSpPr>
          <p:spPr bwMode="auto">
            <a:xfrm flipH="1">
              <a:off x="2010" y="2688"/>
              <a:ext cx="96" cy="9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3985" name="Line 16">
              <a:extLst>
                <a:ext uri="{FF2B5EF4-FFF2-40B4-BE49-F238E27FC236}">
                  <a16:creationId xmlns:a16="http://schemas.microsoft.com/office/drawing/2014/main" id="{8BE7FA21-C27C-8240-854C-E3B3DD658B51}"/>
                </a:ext>
              </a:extLst>
            </p:cNvPr>
            <p:cNvSpPr>
              <a:spLocks noChangeShapeType="1"/>
            </p:cNvSpPr>
            <p:nvPr/>
          </p:nvSpPr>
          <p:spPr bwMode="auto">
            <a:xfrm flipH="1">
              <a:off x="3114" y="2736"/>
              <a:ext cx="57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3986" name="Line 17">
              <a:extLst>
                <a:ext uri="{FF2B5EF4-FFF2-40B4-BE49-F238E27FC236}">
                  <a16:creationId xmlns:a16="http://schemas.microsoft.com/office/drawing/2014/main" id="{E6B9D510-C645-234D-ACCD-8E38339A32BD}"/>
                </a:ext>
              </a:extLst>
            </p:cNvPr>
            <p:cNvSpPr>
              <a:spLocks noChangeShapeType="1"/>
            </p:cNvSpPr>
            <p:nvPr/>
          </p:nvSpPr>
          <p:spPr bwMode="auto">
            <a:xfrm flipH="1">
              <a:off x="4794" y="2784"/>
              <a:ext cx="0" cy="6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3987" name="Line 18">
              <a:extLst>
                <a:ext uri="{FF2B5EF4-FFF2-40B4-BE49-F238E27FC236}">
                  <a16:creationId xmlns:a16="http://schemas.microsoft.com/office/drawing/2014/main" id="{BC0AAA9E-2205-B848-81DC-5707E44D87CE}"/>
                </a:ext>
              </a:extLst>
            </p:cNvPr>
            <p:cNvSpPr>
              <a:spLocks noChangeShapeType="1"/>
            </p:cNvSpPr>
            <p:nvPr/>
          </p:nvSpPr>
          <p:spPr bwMode="auto">
            <a:xfrm flipH="1">
              <a:off x="4170" y="2784"/>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3988" name="Line 19">
              <a:extLst>
                <a:ext uri="{FF2B5EF4-FFF2-40B4-BE49-F238E27FC236}">
                  <a16:creationId xmlns:a16="http://schemas.microsoft.com/office/drawing/2014/main" id="{36E2ADD6-4943-FC4A-98FD-2D1E0FB5654E}"/>
                </a:ext>
              </a:extLst>
            </p:cNvPr>
            <p:cNvSpPr>
              <a:spLocks noChangeShapeType="1"/>
            </p:cNvSpPr>
            <p:nvPr/>
          </p:nvSpPr>
          <p:spPr bwMode="auto">
            <a:xfrm flipH="1">
              <a:off x="1482" y="2352"/>
              <a:ext cx="384" cy="15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grpSp>
      <p:sp>
        <p:nvSpPr>
          <p:cNvPr id="83974" name="AutoShape 20">
            <a:extLst>
              <a:ext uri="{FF2B5EF4-FFF2-40B4-BE49-F238E27FC236}">
                <a16:creationId xmlns:a16="http://schemas.microsoft.com/office/drawing/2014/main" id="{0997151D-FFC0-554C-9913-8B14B74124ED}"/>
              </a:ext>
            </a:extLst>
          </p:cNvPr>
          <p:cNvSpPr>
            <a:spLocks noChangeArrowheads="1"/>
          </p:cNvSpPr>
          <p:nvPr/>
        </p:nvSpPr>
        <p:spPr bwMode="auto">
          <a:xfrm>
            <a:off x="457200" y="1828800"/>
            <a:ext cx="8153400" cy="1219200"/>
          </a:xfrm>
          <a:prstGeom prst="triangle">
            <a:avLst>
              <a:gd name="adj" fmla="val 50000"/>
            </a:avLst>
          </a:prstGeom>
          <a:solidFill>
            <a:srgbClr val="E6FF32"/>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de-CH" altLang="de-DE" sz="1800">
              <a:latin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Bild 1" descr="PapstFranz-Kirchenbau-Zeffirelli.jpg">
            <a:extLst>
              <a:ext uri="{FF2B5EF4-FFF2-40B4-BE49-F238E27FC236}">
                <a16:creationId xmlns:a16="http://schemas.microsoft.com/office/drawing/2014/main" id="{43375D7B-8BF8-9048-8DE9-2396ACE7B8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6737" y="0"/>
            <a:ext cx="8577263" cy="414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4" name="Textfeld 1">
            <a:extLst>
              <a:ext uri="{FF2B5EF4-FFF2-40B4-BE49-F238E27FC236}">
                <a16:creationId xmlns:a16="http://schemas.microsoft.com/office/drawing/2014/main" id="{B45F6AFE-B870-3846-9E94-1EE8D076A1DA}"/>
              </a:ext>
            </a:extLst>
          </p:cNvPr>
          <p:cNvSpPr txBox="1">
            <a:spLocks noChangeArrowheads="1"/>
          </p:cNvSpPr>
          <p:nvPr/>
        </p:nvSpPr>
        <p:spPr bwMode="auto">
          <a:xfrm>
            <a:off x="-25758" y="4216801"/>
            <a:ext cx="9326592"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cs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cs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cs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cs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cs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cs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cs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cs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cs typeface="ＭＳ Ｐゴシック" panose="020B0600070205080204" pitchFamily="34" charset="-128"/>
              </a:defRPr>
            </a:lvl9pPr>
          </a:lstStyle>
          <a:p>
            <a:pPr eaLnBrk="1" hangingPunct="1">
              <a:spcBef>
                <a:spcPct val="0"/>
              </a:spcBef>
              <a:buFontTx/>
              <a:buNone/>
            </a:pPr>
            <a:r>
              <a:rPr lang="de-DE" altLang="de-DE" sz="1800" b="1" dirty="0">
                <a:solidFill>
                  <a:schemeClr val="bg1"/>
                </a:solidFill>
                <a:latin typeface="Arial" panose="020B0604020202020204" pitchFamily="34" charset="0"/>
              </a:rPr>
              <a:t>Der Gewählte setzt am 13. März 2013 </a:t>
            </a:r>
            <a:br>
              <a:rPr lang="de-DE" altLang="de-DE" sz="1800" b="1" dirty="0">
                <a:solidFill>
                  <a:schemeClr val="bg1"/>
                </a:solidFill>
                <a:latin typeface="Arial" panose="020B0604020202020204" pitchFamily="34" charset="0"/>
              </a:rPr>
            </a:br>
            <a:r>
              <a:rPr lang="de-DE" altLang="de-DE" sz="1800" b="1" dirty="0">
                <a:solidFill>
                  <a:schemeClr val="bg1"/>
                </a:solidFill>
                <a:latin typeface="Arial" panose="020B0604020202020204" pitchFamily="34" charset="0"/>
              </a:rPr>
              <a:t>programmatische Zeichen</a:t>
            </a:r>
            <a:r>
              <a:rPr lang="de-DE" altLang="de-DE" sz="1800" dirty="0">
                <a:solidFill>
                  <a:schemeClr val="bg1"/>
                </a:solidFill>
                <a:latin typeface="Arial" panose="020B0604020202020204" pitchFamily="34" charset="0"/>
              </a:rPr>
              <a:t>:</a:t>
            </a:r>
            <a:endParaRPr lang="de-DE" altLang="de-DE" sz="900" dirty="0">
              <a:solidFill>
                <a:schemeClr val="bg1"/>
              </a:solidFill>
              <a:latin typeface="Arial" panose="020B0604020202020204" pitchFamily="34" charset="0"/>
            </a:endParaRPr>
          </a:p>
          <a:p>
            <a:pPr eaLnBrk="1" hangingPunct="1">
              <a:spcBef>
                <a:spcPct val="0"/>
              </a:spcBef>
              <a:buFontTx/>
              <a:buNone/>
            </a:pPr>
            <a:endParaRPr lang="de-DE" altLang="de-DE" sz="900" dirty="0">
              <a:solidFill>
                <a:schemeClr val="bg1"/>
              </a:solidFill>
              <a:latin typeface="Arial" panose="020B0604020202020204" pitchFamily="34" charset="0"/>
            </a:endParaRPr>
          </a:p>
          <a:p>
            <a:pPr eaLnBrk="1" hangingPunct="1">
              <a:spcBef>
                <a:spcPct val="0"/>
              </a:spcBef>
              <a:buFontTx/>
              <a:buChar char="-"/>
            </a:pPr>
            <a:r>
              <a:rPr lang="de-DE" altLang="de-DE" sz="1800" dirty="0">
                <a:solidFill>
                  <a:schemeClr val="bg1"/>
                </a:solidFill>
                <a:latin typeface="Arial" panose="020B0604020202020204" pitchFamily="34" charset="0"/>
              </a:rPr>
              <a:t> „</a:t>
            </a:r>
            <a:r>
              <a:rPr lang="de-DE" altLang="de-DE" sz="1800" dirty="0" err="1">
                <a:solidFill>
                  <a:schemeClr val="bg1"/>
                </a:solidFill>
                <a:latin typeface="Arial" panose="020B0604020202020204" pitchFamily="34" charset="0"/>
              </a:rPr>
              <a:t>Buona</a:t>
            </a:r>
            <a:r>
              <a:rPr lang="de-DE" altLang="de-DE" sz="1800" dirty="0">
                <a:solidFill>
                  <a:schemeClr val="bg1"/>
                </a:solidFill>
                <a:latin typeface="Arial" panose="020B0604020202020204" pitchFamily="34" charset="0"/>
              </a:rPr>
              <a:t> </a:t>
            </a:r>
            <a:r>
              <a:rPr lang="de-DE" altLang="de-DE" sz="1800" dirty="0" err="1">
                <a:solidFill>
                  <a:schemeClr val="bg1"/>
                </a:solidFill>
                <a:latin typeface="Arial" panose="020B0604020202020204" pitchFamily="34" charset="0"/>
              </a:rPr>
              <a:t>sera</a:t>
            </a:r>
            <a:r>
              <a:rPr lang="de-DE" altLang="de-DE" sz="1800" dirty="0">
                <a:solidFill>
                  <a:schemeClr val="bg1"/>
                </a:solidFill>
                <a:latin typeface="Arial" panose="020B0604020202020204" pitchFamily="34" charset="0"/>
              </a:rPr>
              <a:t>, </a:t>
            </a:r>
            <a:r>
              <a:rPr lang="de-DE" altLang="de-DE" sz="1800" dirty="0" err="1">
                <a:solidFill>
                  <a:srgbClr val="FFFF00"/>
                </a:solidFill>
                <a:latin typeface="Arial" panose="020B0604020202020204" pitchFamily="34" charset="0"/>
              </a:rPr>
              <a:t>fratelli</a:t>
            </a:r>
            <a:r>
              <a:rPr lang="de-DE" altLang="de-DE" sz="1800" dirty="0">
                <a:solidFill>
                  <a:srgbClr val="FFFF00"/>
                </a:solidFill>
                <a:latin typeface="Arial" panose="020B0604020202020204" pitchFamily="34" charset="0"/>
              </a:rPr>
              <a:t> </a:t>
            </a:r>
            <a:r>
              <a:rPr lang="de-DE" altLang="de-DE" sz="1800" dirty="0" err="1">
                <a:solidFill>
                  <a:srgbClr val="FFFF00"/>
                </a:solidFill>
                <a:latin typeface="Arial" panose="020B0604020202020204" pitchFamily="34" charset="0"/>
              </a:rPr>
              <a:t>e</a:t>
            </a:r>
            <a:r>
              <a:rPr lang="de-DE" altLang="de-DE" sz="1800" dirty="0">
                <a:solidFill>
                  <a:srgbClr val="FFFF00"/>
                </a:solidFill>
                <a:latin typeface="Arial" panose="020B0604020202020204" pitchFamily="34" charset="0"/>
              </a:rPr>
              <a:t> </a:t>
            </a:r>
            <a:r>
              <a:rPr lang="de-DE" altLang="de-DE" sz="1800" dirty="0" err="1">
                <a:solidFill>
                  <a:srgbClr val="FFFF00"/>
                </a:solidFill>
                <a:latin typeface="Arial" panose="020B0604020202020204" pitchFamily="34" charset="0"/>
              </a:rPr>
              <a:t>sorelle</a:t>
            </a:r>
            <a:r>
              <a:rPr lang="de-DE" altLang="de-DE" sz="1800" dirty="0">
                <a:solidFill>
                  <a:schemeClr val="bg1"/>
                </a:solidFill>
                <a:latin typeface="Arial" panose="020B0604020202020204" pitchFamily="34" charset="0"/>
              </a:rPr>
              <a:t>“: </a:t>
            </a:r>
            <a:r>
              <a:rPr lang="de-DE" altLang="de-DE" sz="1800" i="1" dirty="0">
                <a:solidFill>
                  <a:schemeClr val="bg1"/>
                </a:solidFill>
                <a:latin typeface="Arial" panose="020B0604020202020204" pitchFamily="34" charset="0"/>
              </a:rPr>
              <a:t>geschwisterlich – auf Augenhöhe</a:t>
            </a:r>
          </a:p>
          <a:p>
            <a:pPr eaLnBrk="1" hangingPunct="1">
              <a:spcBef>
                <a:spcPct val="0"/>
              </a:spcBef>
              <a:buFontTx/>
              <a:buChar char="-"/>
            </a:pPr>
            <a:r>
              <a:rPr lang="de-DE" altLang="de-DE" sz="1800" dirty="0">
                <a:solidFill>
                  <a:schemeClr val="bg1"/>
                </a:solidFill>
                <a:latin typeface="Arial" panose="020B0604020202020204" pitchFamily="34" charset="0"/>
              </a:rPr>
              <a:t> gemeinsames </a:t>
            </a:r>
            <a:r>
              <a:rPr lang="de-DE" altLang="de-DE" sz="1800" dirty="0">
                <a:solidFill>
                  <a:srgbClr val="FFFF00"/>
                </a:solidFill>
                <a:latin typeface="Arial" panose="020B0604020202020204" pitchFamily="34" charset="0"/>
              </a:rPr>
              <a:t>Vaterunser:</a:t>
            </a:r>
            <a:r>
              <a:rPr lang="de-DE" altLang="de-DE" sz="1800" dirty="0">
                <a:solidFill>
                  <a:schemeClr val="bg1"/>
                </a:solidFill>
                <a:latin typeface="Arial" panose="020B0604020202020204" pitchFamily="34" charset="0"/>
              </a:rPr>
              <a:t> „</a:t>
            </a:r>
            <a:r>
              <a:rPr lang="de-DE" altLang="de-DE" sz="1800" dirty="0" err="1">
                <a:solidFill>
                  <a:schemeClr val="bg1"/>
                </a:solidFill>
                <a:latin typeface="Arial" panose="020B0604020202020204" pitchFamily="34" charset="0"/>
              </a:rPr>
              <a:t>Padre</a:t>
            </a:r>
            <a:r>
              <a:rPr lang="de-DE" altLang="de-DE" sz="1800" dirty="0">
                <a:solidFill>
                  <a:schemeClr val="bg1"/>
                </a:solidFill>
                <a:latin typeface="Arial" panose="020B0604020202020204" pitchFamily="34" charset="0"/>
              </a:rPr>
              <a:t> </a:t>
            </a:r>
            <a:r>
              <a:rPr lang="de-DE" altLang="de-DE" sz="1800" dirty="0" err="1">
                <a:solidFill>
                  <a:schemeClr val="bg1"/>
                </a:solidFill>
                <a:latin typeface="Arial" panose="020B0604020202020204" pitchFamily="34" charset="0"/>
              </a:rPr>
              <a:t>nostro</a:t>
            </a:r>
            <a:r>
              <a:rPr lang="de-DE" altLang="de-DE" sz="1800" dirty="0">
                <a:solidFill>
                  <a:schemeClr val="bg1"/>
                </a:solidFill>
                <a:latin typeface="Arial" panose="020B0604020202020204" pitchFamily="34" charset="0"/>
              </a:rPr>
              <a:t>“, statt „</a:t>
            </a:r>
            <a:r>
              <a:rPr lang="de-DE" altLang="de-DE" sz="1800" dirty="0" err="1">
                <a:solidFill>
                  <a:schemeClr val="bg1"/>
                </a:solidFill>
                <a:latin typeface="Arial" panose="020B0604020202020204" pitchFamily="34" charset="0"/>
              </a:rPr>
              <a:t>viva</a:t>
            </a:r>
            <a:r>
              <a:rPr lang="de-DE" altLang="de-DE" sz="1800" dirty="0">
                <a:solidFill>
                  <a:schemeClr val="bg1"/>
                </a:solidFill>
                <a:latin typeface="Arial" panose="020B0604020202020204" pitchFamily="34" charset="0"/>
              </a:rPr>
              <a:t> </a:t>
            </a:r>
            <a:r>
              <a:rPr lang="de-DE" altLang="de-DE" sz="1800" dirty="0" err="1">
                <a:solidFill>
                  <a:schemeClr val="bg1"/>
                </a:solidFill>
                <a:latin typeface="Arial" panose="020B0604020202020204" pitchFamily="34" charset="0"/>
              </a:rPr>
              <a:t>il</a:t>
            </a:r>
            <a:r>
              <a:rPr lang="de-DE" altLang="de-DE" sz="1800" dirty="0">
                <a:solidFill>
                  <a:schemeClr val="bg1"/>
                </a:solidFill>
                <a:latin typeface="Arial" panose="020B0604020202020204" pitchFamily="34" charset="0"/>
              </a:rPr>
              <a:t> </a:t>
            </a:r>
            <a:r>
              <a:rPr lang="de-DE" altLang="de-DE" sz="1800" dirty="0" err="1">
                <a:solidFill>
                  <a:schemeClr val="bg1"/>
                </a:solidFill>
                <a:latin typeface="Arial" panose="020B0604020202020204" pitchFamily="34" charset="0"/>
              </a:rPr>
              <a:t>santo</a:t>
            </a:r>
            <a:r>
              <a:rPr lang="de-DE" altLang="de-DE" sz="1800" dirty="0">
                <a:solidFill>
                  <a:schemeClr val="bg1"/>
                </a:solidFill>
                <a:latin typeface="Arial" panose="020B0604020202020204" pitchFamily="34" charset="0"/>
              </a:rPr>
              <a:t> </a:t>
            </a:r>
            <a:r>
              <a:rPr lang="de-DE" altLang="de-DE" sz="1800" dirty="0" err="1">
                <a:solidFill>
                  <a:schemeClr val="bg1"/>
                </a:solidFill>
                <a:latin typeface="Arial" panose="020B0604020202020204" pitchFamily="34" charset="0"/>
              </a:rPr>
              <a:t>padre</a:t>
            </a:r>
            <a:r>
              <a:rPr lang="de-DE" altLang="de-DE" sz="1800" dirty="0">
                <a:solidFill>
                  <a:schemeClr val="bg1"/>
                </a:solidFill>
                <a:latin typeface="Arial" panose="020B0604020202020204" pitchFamily="34" charset="0"/>
              </a:rPr>
              <a:t>“</a:t>
            </a:r>
          </a:p>
          <a:p>
            <a:pPr eaLnBrk="1" hangingPunct="1">
              <a:spcBef>
                <a:spcPct val="0"/>
              </a:spcBef>
              <a:buFontTx/>
              <a:buChar char="-"/>
            </a:pPr>
            <a:r>
              <a:rPr lang="de-DE" altLang="de-DE" sz="1800" dirty="0">
                <a:solidFill>
                  <a:schemeClr val="bg1"/>
                </a:solidFill>
                <a:latin typeface="Arial" panose="020B0604020202020204" pitchFamily="34" charset="0"/>
              </a:rPr>
              <a:t> Einladung an alle auf die </a:t>
            </a:r>
            <a:r>
              <a:rPr lang="de-DE" altLang="de-DE" sz="1800" dirty="0">
                <a:solidFill>
                  <a:srgbClr val="FFFF00"/>
                </a:solidFill>
                <a:latin typeface="Arial" panose="020B0604020202020204" pitchFamily="34" charset="0"/>
              </a:rPr>
              <a:t>„</a:t>
            </a:r>
            <a:r>
              <a:rPr lang="de-DE" altLang="de-DE" sz="1800" dirty="0" err="1">
                <a:solidFill>
                  <a:srgbClr val="FFFF00"/>
                </a:solidFill>
                <a:latin typeface="Arial" panose="020B0604020202020204" pitchFamily="34" charset="0"/>
              </a:rPr>
              <a:t>cammino</a:t>
            </a:r>
            <a:r>
              <a:rPr lang="de-DE" altLang="de-DE" sz="1800" dirty="0">
                <a:solidFill>
                  <a:srgbClr val="FFFF00"/>
                </a:solidFill>
                <a:latin typeface="Arial" panose="020B0604020202020204" pitchFamily="34" charset="0"/>
              </a:rPr>
              <a:t> della </a:t>
            </a:r>
            <a:r>
              <a:rPr lang="de-DE" altLang="de-DE" sz="1800" dirty="0" err="1">
                <a:solidFill>
                  <a:srgbClr val="FFFF00"/>
                </a:solidFill>
                <a:latin typeface="Arial" panose="020B0604020202020204" pitchFamily="34" charset="0"/>
              </a:rPr>
              <a:t>fratellanza</a:t>
            </a:r>
            <a:r>
              <a:rPr lang="de-DE" altLang="de-DE" sz="1800" dirty="0">
                <a:solidFill>
                  <a:srgbClr val="FFFF00"/>
                </a:solidFill>
                <a:latin typeface="Arial" panose="020B0604020202020204" pitchFamily="34" charset="0"/>
              </a:rPr>
              <a:t>“</a:t>
            </a:r>
          </a:p>
          <a:p>
            <a:pPr eaLnBrk="1" hangingPunct="1">
              <a:spcBef>
                <a:spcPct val="0"/>
              </a:spcBef>
              <a:buFontTx/>
              <a:buChar char="-"/>
            </a:pPr>
            <a:r>
              <a:rPr lang="de-DE" altLang="de-DE" sz="1800" dirty="0">
                <a:solidFill>
                  <a:schemeClr val="bg1"/>
                </a:solidFill>
                <a:latin typeface="Arial" panose="020B0604020202020204" pitchFamily="34" charset="0"/>
              </a:rPr>
              <a:t> Bitte um das Gebet, bevor er segnet</a:t>
            </a:r>
            <a:r>
              <a:rPr lang="de-DE" altLang="de-DE" sz="1800" dirty="0">
                <a:solidFill>
                  <a:srgbClr val="FFFF00"/>
                </a:solidFill>
                <a:latin typeface="Arial" panose="020B0604020202020204" pitchFamily="34" charset="0"/>
              </a:rPr>
              <a:t>: ein „bedürftiger Bruder“</a:t>
            </a:r>
          </a:p>
          <a:p>
            <a:pPr eaLnBrk="1" hangingPunct="1">
              <a:spcBef>
                <a:spcPct val="0"/>
              </a:spcBef>
              <a:buFontTx/>
              <a:buChar char="-"/>
            </a:pPr>
            <a:r>
              <a:rPr lang="de-DE" altLang="de-DE" sz="1800" dirty="0">
                <a:solidFill>
                  <a:schemeClr val="bg1"/>
                </a:solidFill>
                <a:latin typeface="Arial" panose="020B0604020202020204" pitchFamily="34" charset="0"/>
              </a:rPr>
              <a:t> Weg ins Gästehaus Santa Marta: </a:t>
            </a:r>
            <a:r>
              <a:rPr lang="de-DE" altLang="de-DE" sz="1800" dirty="0">
                <a:solidFill>
                  <a:srgbClr val="FFFF00"/>
                </a:solidFill>
                <a:latin typeface="Arial" panose="020B0604020202020204" pitchFamily="34" charset="0"/>
              </a:rPr>
              <a:t>Pilger und Gast </a:t>
            </a:r>
            <a:r>
              <a:rPr lang="de-DE" altLang="de-DE" sz="1800" dirty="0">
                <a:solidFill>
                  <a:schemeClr val="bg1"/>
                </a:solidFill>
                <a:latin typeface="Arial" panose="020B0604020202020204" pitchFamily="34" charset="0"/>
              </a:rPr>
              <a:t>auf Erden und in Rom (arm – reich)</a:t>
            </a:r>
            <a:endParaRPr lang="de-DE" altLang="de-DE" sz="1200" dirty="0">
              <a:solidFill>
                <a:schemeClr val="bg1"/>
              </a:solidFill>
              <a:latin typeface="Arial" panose="020B0604020202020204" pitchFamily="34" charset="0"/>
            </a:endParaRPr>
          </a:p>
          <a:p>
            <a:pPr eaLnBrk="1" hangingPunct="1">
              <a:spcBef>
                <a:spcPct val="0"/>
              </a:spcBef>
              <a:buFontTx/>
              <a:buNone/>
            </a:pPr>
            <a:endParaRPr lang="de-DE" altLang="de-DE" sz="1200" dirty="0">
              <a:solidFill>
                <a:schemeClr val="bg1"/>
              </a:solidFill>
              <a:latin typeface="Arial" panose="020B0604020202020204" pitchFamily="34" charset="0"/>
            </a:endParaRPr>
          </a:p>
          <a:p>
            <a:pPr eaLnBrk="1" hangingPunct="1">
              <a:spcBef>
                <a:spcPct val="0"/>
              </a:spcBef>
              <a:buFontTx/>
              <a:buChar char="-"/>
            </a:pPr>
            <a:r>
              <a:rPr lang="de-DE" altLang="de-DE" sz="1800" dirty="0">
                <a:solidFill>
                  <a:srgbClr val="68FF13"/>
                </a:solidFill>
                <a:latin typeface="Arial" panose="020B0604020202020204" pitchFamily="34" charset="0"/>
              </a:rPr>
              <a:t> Geschwister</a:t>
            </a:r>
            <a:r>
              <a:rPr lang="de-DE" altLang="de-DE" sz="1800" dirty="0">
                <a:solidFill>
                  <a:schemeClr val="bg1"/>
                </a:solidFill>
                <a:latin typeface="Arial" panose="020B0604020202020204" pitchFamily="34" charset="0"/>
              </a:rPr>
              <a:t>: alle Getauften | </a:t>
            </a:r>
            <a:r>
              <a:rPr lang="de-DE" altLang="de-DE" sz="1800" dirty="0">
                <a:solidFill>
                  <a:srgbClr val="81FFE7"/>
                </a:solidFill>
                <a:latin typeface="Arial" panose="020B0604020202020204" pitchFamily="34" charset="0"/>
              </a:rPr>
              <a:t>Gläubige aller Religionen </a:t>
            </a:r>
            <a:r>
              <a:rPr lang="de-DE" altLang="de-DE" sz="1800" dirty="0">
                <a:solidFill>
                  <a:schemeClr val="bg1"/>
                </a:solidFill>
                <a:latin typeface="Arial" panose="020B0604020202020204" pitchFamily="34" charset="0"/>
              </a:rPr>
              <a:t>| </a:t>
            </a:r>
            <a:r>
              <a:rPr lang="de-DE" altLang="de-DE" sz="1800" dirty="0">
                <a:solidFill>
                  <a:srgbClr val="FFFF00"/>
                </a:solidFill>
                <a:latin typeface="Arial" panose="020B0604020202020204" pitchFamily="34" charset="0"/>
              </a:rPr>
              <a:t>alle Menschen | </a:t>
            </a:r>
            <a:r>
              <a:rPr lang="de-DE" altLang="de-DE" sz="1800" dirty="0">
                <a:solidFill>
                  <a:srgbClr val="B1FF25"/>
                </a:solidFill>
                <a:latin typeface="Arial" panose="020B0604020202020204" pitchFamily="34" charset="0"/>
              </a:rPr>
              <a:t>alle Geschöpfe</a:t>
            </a:r>
          </a:p>
        </p:txBody>
      </p:sp>
      <p:sp>
        <p:nvSpPr>
          <p:cNvPr id="2" name="Textfeld 1">
            <a:extLst>
              <a:ext uri="{FF2B5EF4-FFF2-40B4-BE49-F238E27FC236}">
                <a16:creationId xmlns:a16="http://schemas.microsoft.com/office/drawing/2014/main" id="{C3F99F7C-2219-8F45-B7BE-CAD384C3CE99}"/>
              </a:ext>
            </a:extLst>
          </p:cNvPr>
          <p:cNvSpPr txBox="1"/>
          <p:nvPr/>
        </p:nvSpPr>
        <p:spPr>
          <a:xfrm rot="1103352">
            <a:off x="6474495" y="4720808"/>
            <a:ext cx="2589170" cy="400110"/>
          </a:xfrm>
          <a:prstGeom prst="rect">
            <a:avLst/>
          </a:prstGeom>
          <a:noFill/>
        </p:spPr>
        <p:txBody>
          <a:bodyPr wrap="none" rtlCol="0">
            <a:spAutoFit/>
          </a:bodyPr>
          <a:lstStyle/>
          <a:p>
            <a:r>
              <a:rPr lang="de-DE" altLang="de-DE" sz="2000" b="1" dirty="0">
                <a:solidFill>
                  <a:srgbClr val="68FF13"/>
                </a:solidFill>
              </a:rPr>
              <a:t>Geschwisterlichkeit</a:t>
            </a:r>
          </a:p>
        </p:txBody>
      </p:sp>
    </p:spTree>
    <p:extLst>
      <p:ext uri="{BB962C8B-B14F-4D97-AF65-F5344CB8AC3E}">
        <p14:creationId xmlns:p14="http://schemas.microsoft.com/office/powerpoint/2010/main" val="9068892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8674">
                                            <p:txEl>
                                              <p:pRg st="2" end="2"/>
                                            </p:txEl>
                                          </p:spTgt>
                                        </p:tgtEl>
                                        <p:attrNameLst>
                                          <p:attrName>style.visibility</p:attrName>
                                        </p:attrNameLst>
                                      </p:cBhvr>
                                      <p:to>
                                        <p:strVal val="visible"/>
                                      </p:to>
                                    </p:set>
                                    <p:animEffect transition="in" filter="circle(in)">
                                      <p:cBhvr>
                                        <p:cTn id="7" dur="2000"/>
                                        <p:tgtEl>
                                          <p:spTgt spid="2867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8674">
                                            <p:txEl>
                                              <p:pRg st="3" end="3"/>
                                            </p:txEl>
                                          </p:spTgt>
                                        </p:tgtEl>
                                        <p:attrNameLst>
                                          <p:attrName>style.visibility</p:attrName>
                                        </p:attrNameLst>
                                      </p:cBhvr>
                                      <p:to>
                                        <p:strVal val="visible"/>
                                      </p:to>
                                    </p:set>
                                    <p:animEffect transition="in" filter="circle(in)">
                                      <p:cBhvr>
                                        <p:cTn id="12" dur="2000"/>
                                        <p:tgtEl>
                                          <p:spTgt spid="2867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8674">
                                            <p:txEl>
                                              <p:pRg st="4" end="4"/>
                                            </p:txEl>
                                          </p:spTgt>
                                        </p:tgtEl>
                                        <p:attrNameLst>
                                          <p:attrName>style.visibility</p:attrName>
                                        </p:attrNameLst>
                                      </p:cBhvr>
                                      <p:to>
                                        <p:strVal val="visible"/>
                                      </p:to>
                                    </p:set>
                                    <p:animEffect transition="in" filter="circle(in)">
                                      <p:cBhvr>
                                        <p:cTn id="17" dur="2000"/>
                                        <p:tgtEl>
                                          <p:spTgt spid="2867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8674">
                                            <p:txEl>
                                              <p:pRg st="5" end="5"/>
                                            </p:txEl>
                                          </p:spTgt>
                                        </p:tgtEl>
                                        <p:attrNameLst>
                                          <p:attrName>style.visibility</p:attrName>
                                        </p:attrNameLst>
                                      </p:cBhvr>
                                      <p:to>
                                        <p:strVal val="visible"/>
                                      </p:to>
                                    </p:set>
                                    <p:animEffect transition="in" filter="circle(in)">
                                      <p:cBhvr>
                                        <p:cTn id="22" dur="2000"/>
                                        <p:tgtEl>
                                          <p:spTgt spid="2867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8674">
                                            <p:txEl>
                                              <p:pRg st="6" end="6"/>
                                            </p:txEl>
                                          </p:spTgt>
                                        </p:tgtEl>
                                        <p:attrNameLst>
                                          <p:attrName>style.visibility</p:attrName>
                                        </p:attrNameLst>
                                      </p:cBhvr>
                                      <p:to>
                                        <p:strVal val="visible"/>
                                      </p:to>
                                    </p:set>
                                    <p:animEffect transition="in" filter="circle(in)">
                                      <p:cBhvr>
                                        <p:cTn id="27" dur="2000"/>
                                        <p:tgtEl>
                                          <p:spTgt spid="2867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8674">
                                            <p:txEl>
                                              <p:pRg st="8" end="8"/>
                                            </p:txEl>
                                          </p:spTgt>
                                        </p:tgtEl>
                                        <p:attrNameLst>
                                          <p:attrName>style.visibility</p:attrName>
                                        </p:attrNameLst>
                                      </p:cBhvr>
                                      <p:to>
                                        <p:strVal val="visible"/>
                                      </p:to>
                                    </p:set>
                                    <p:animEffect transition="in" filter="circle(in)">
                                      <p:cBhvr>
                                        <p:cTn id="32" dur="2000"/>
                                        <p:tgtEl>
                                          <p:spTgt spid="28674">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circle(in)">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descr="Bildschirmfoto 2015-10-14 um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188913"/>
            <a:ext cx="4725988"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 name="Picture 2" descr="Bildschirmfoto 2015-10-14 um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404664"/>
            <a:ext cx="424815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3" descr="Bildschirmfoto 2015-10-14 um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 y="3573016"/>
            <a:ext cx="471170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feld 2"/>
          <p:cNvSpPr txBox="1">
            <a:spLocks noChangeArrowheads="1"/>
          </p:cNvSpPr>
          <p:nvPr/>
        </p:nvSpPr>
        <p:spPr bwMode="auto">
          <a:xfrm>
            <a:off x="4793049" y="3492696"/>
            <a:ext cx="4404154"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de-CH" altLang="de-DE" sz="1600" dirty="0">
                <a:solidFill>
                  <a:srgbClr val="FFFF00"/>
                </a:solidFill>
              </a:rPr>
              <a:t>D</a:t>
            </a:r>
            <a:r>
              <a:rPr lang="de-DE" altLang="de-DE" sz="1600" dirty="0" err="1">
                <a:solidFill>
                  <a:srgbClr val="FFFF00"/>
                </a:solidFill>
              </a:rPr>
              <a:t>as</a:t>
            </a:r>
            <a:r>
              <a:rPr lang="de-DE" altLang="de-DE" sz="1600" dirty="0">
                <a:solidFill>
                  <a:srgbClr val="FFFF00"/>
                </a:solidFill>
              </a:rPr>
              <a:t> letzte Kapitel des Buches</a:t>
            </a:r>
          </a:p>
          <a:p>
            <a:r>
              <a:rPr lang="de-DE" altLang="de-DE" sz="1600" dirty="0">
                <a:solidFill>
                  <a:schemeClr val="bg1"/>
                </a:solidFill>
              </a:rPr>
              <a:t>„Ungläubiges Staunen. Über das Christentum“</a:t>
            </a:r>
          </a:p>
          <a:p>
            <a:r>
              <a:rPr lang="de-DE" altLang="de-DE" sz="1600" dirty="0">
                <a:solidFill>
                  <a:srgbClr val="FFFF00"/>
                </a:solidFill>
              </a:rPr>
              <a:t>widmet sich Franz von Assisi unter dem Titel</a:t>
            </a:r>
          </a:p>
          <a:p>
            <a:endParaRPr lang="de-DE" altLang="de-DE" sz="1600" dirty="0">
              <a:solidFill>
                <a:srgbClr val="FFFF00"/>
              </a:solidFill>
            </a:endParaRPr>
          </a:p>
          <a:p>
            <a:pPr algn="ctr"/>
            <a:r>
              <a:rPr lang="de-DE" altLang="de-DE" sz="2000" b="1" dirty="0">
                <a:solidFill>
                  <a:schemeClr val="bg1"/>
                </a:solidFill>
              </a:rPr>
              <a:t>FREUNDSCHAFT</a:t>
            </a:r>
          </a:p>
          <a:p>
            <a:endParaRPr lang="de-DE" altLang="de-DE" sz="1600" dirty="0">
              <a:solidFill>
                <a:srgbClr val="FFFF00"/>
              </a:solidFill>
            </a:endParaRPr>
          </a:p>
          <a:p>
            <a:r>
              <a:rPr lang="de-DE" altLang="de-DE" sz="1600" dirty="0">
                <a:solidFill>
                  <a:srgbClr val="FFFF00"/>
                </a:solidFill>
              </a:rPr>
              <a:t>„Franz von Assisi ging in einer Zeit der </a:t>
            </a:r>
          </a:p>
          <a:p>
            <a:r>
              <a:rPr lang="de-DE" altLang="de-DE" sz="1600" dirty="0">
                <a:solidFill>
                  <a:srgbClr val="FFFF00"/>
                </a:solidFill>
              </a:rPr>
              <a:t>Heiligen Kriege über das eigene Lager hinaus </a:t>
            </a:r>
          </a:p>
          <a:p>
            <a:r>
              <a:rPr lang="de-DE" altLang="de-DE" sz="1600" dirty="0">
                <a:solidFill>
                  <a:srgbClr val="FFFF00"/>
                </a:solidFill>
              </a:rPr>
              <a:t>und barfuß mit Gefährten ins Feindesland,</a:t>
            </a:r>
          </a:p>
          <a:p>
            <a:r>
              <a:rPr lang="de-DE" altLang="de-DE" sz="1600" dirty="0">
                <a:solidFill>
                  <a:srgbClr val="FFFF00"/>
                </a:solidFill>
              </a:rPr>
              <a:t>wo er sah, dass die ‚Feinde’ viel menschlicher </a:t>
            </a:r>
          </a:p>
          <a:p>
            <a:r>
              <a:rPr lang="de-DE" altLang="de-DE" sz="1600" dirty="0">
                <a:solidFill>
                  <a:srgbClr val="FFFF00"/>
                </a:solidFill>
              </a:rPr>
              <a:t>waren als die aus der eigenen Gemeinschaft“</a:t>
            </a:r>
          </a:p>
          <a:p>
            <a:r>
              <a:rPr lang="de-DE" altLang="de-DE" sz="1600" dirty="0">
                <a:solidFill>
                  <a:schemeClr val="bg1"/>
                </a:solidFill>
              </a:rPr>
              <a:t>(Schweizer Tagesschau vom 14. Okt. 2015)</a:t>
            </a:r>
            <a:endParaRPr lang="de-CH" altLang="de-DE" sz="1600" dirty="0">
              <a:solidFill>
                <a:schemeClr val="bg1"/>
              </a:solidFill>
            </a:endParaRPr>
          </a:p>
          <a:p>
            <a:endParaRPr lang="de-DE" altLang="de-DE" sz="1600" dirty="0">
              <a:solidFill>
                <a:srgbClr val="FFFF00"/>
              </a:solidFill>
            </a:endParaRPr>
          </a:p>
        </p:txBody>
      </p:sp>
      <p:sp>
        <p:nvSpPr>
          <p:cNvPr id="2" name="Textfeld 1"/>
          <p:cNvSpPr txBox="1"/>
          <p:nvPr/>
        </p:nvSpPr>
        <p:spPr>
          <a:xfrm>
            <a:off x="13588409" y="-2360428"/>
            <a:ext cx="184731" cy="461665"/>
          </a:xfrm>
          <a:prstGeom prst="rect">
            <a:avLst/>
          </a:prstGeom>
          <a:noFill/>
        </p:spPr>
        <p:txBody>
          <a:bodyPr wrap="none" rtlCol="0">
            <a:spAutoFit/>
          </a:bodyPr>
          <a:lstStyle/>
          <a:p>
            <a:endParaRPr lang="de-DE" dirty="0"/>
          </a:p>
        </p:txBody>
      </p:sp>
      <p:sp>
        <p:nvSpPr>
          <p:cNvPr id="3" name="Textfeld 2">
            <a:extLst>
              <a:ext uri="{FF2B5EF4-FFF2-40B4-BE49-F238E27FC236}">
                <a16:creationId xmlns:a16="http://schemas.microsoft.com/office/drawing/2014/main" id="{F23F5C39-3359-5948-9E2D-7436741AE96A}"/>
              </a:ext>
            </a:extLst>
          </p:cNvPr>
          <p:cNvSpPr txBox="1"/>
          <p:nvPr/>
        </p:nvSpPr>
        <p:spPr>
          <a:xfrm>
            <a:off x="98854" y="3141663"/>
            <a:ext cx="4506362" cy="830997"/>
          </a:xfrm>
          <a:prstGeom prst="rect">
            <a:avLst/>
          </a:prstGeom>
          <a:noFill/>
        </p:spPr>
        <p:txBody>
          <a:bodyPr wrap="none" rtlCol="0">
            <a:spAutoFit/>
          </a:bodyPr>
          <a:lstStyle/>
          <a:p>
            <a:r>
              <a:rPr lang="de-DE" altLang="de-DE" sz="1600" dirty="0">
                <a:solidFill>
                  <a:schemeClr val="bg1"/>
                </a:solidFill>
              </a:rPr>
              <a:t>Friedenspreisträger des dt. Buchhandels 2015  </a:t>
            </a:r>
            <a:endParaRPr lang="de-CH" altLang="de-DE" sz="1600" dirty="0">
              <a:solidFill>
                <a:schemeClr val="bg1"/>
              </a:solidFill>
            </a:endParaRPr>
          </a:p>
          <a:p>
            <a:r>
              <a:rPr lang="de-DE" altLang="de-DE" sz="1600" dirty="0">
                <a:solidFill>
                  <a:schemeClr val="bg1"/>
                </a:solidFill>
              </a:rPr>
              <a:t> </a:t>
            </a:r>
            <a:endParaRPr lang="de-CH" altLang="de-DE" sz="1600" dirty="0">
              <a:solidFill>
                <a:schemeClr val="bg1"/>
              </a:solidFill>
            </a:endParaRPr>
          </a:p>
          <a:p>
            <a:endParaRPr lang="de-DE" sz="1600" dirty="0">
              <a:solidFill>
                <a:schemeClr val="bg1"/>
              </a:solidFill>
            </a:endParaRPr>
          </a:p>
        </p:txBody>
      </p:sp>
    </p:spTree>
    <p:extLst>
      <p:ext uri="{BB962C8B-B14F-4D97-AF65-F5344CB8AC3E}">
        <p14:creationId xmlns:p14="http://schemas.microsoft.com/office/powerpoint/2010/main" val="125198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circle(in)">
                                      <p:cBhvr>
                                        <p:cTn id="7" dur="2000"/>
                                        <p:tgtEl>
                                          <p:spTgt spid="1843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8434"/>
                                        </p:tgtEl>
                                        <p:attrNameLst>
                                          <p:attrName>style.visibility</p:attrName>
                                        </p:attrNameLst>
                                      </p:cBhvr>
                                      <p:to>
                                        <p:strVal val="visible"/>
                                      </p:to>
                                    </p:set>
                                    <p:animEffect transition="in" filter="circle(in)">
                                      <p:cBhvr>
                                        <p:cTn id="12" dur="2000"/>
                                        <p:tgtEl>
                                          <p:spTgt spid="1843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8436">
                                            <p:txEl>
                                              <p:pRg st="0" end="0"/>
                                            </p:txEl>
                                          </p:spTgt>
                                        </p:tgtEl>
                                        <p:attrNameLst>
                                          <p:attrName>style.visibility</p:attrName>
                                        </p:attrNameLst>
                                      </p:cBhvr>
                                      <p:to>
                                        <p:strVal val="visible"/>
                                      </p:to>
                                    </p:set>
                                    <p:animEffect transition="in" filter="circle(in)">
                                      <p:cBhvr>
                                        <p:cTn id="17" dur="2000"/>
                                        <p:tgtEl>
                                          <p:spTgt spid="18436">
                                            <p:txEl>
                                              <p:pRg st="0" end="0"/>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18436">
                                            <p:txEl>
                                              <p:pRg st="1" end="1"/>
                                            </p:txEl>
                                          </p:spTgt>
                                        </p:tgtEl>
                                        <p:attrNameLst>
                                          <p:attrName>style.visibility</p:attrName>
                                        </p:attrNameLst>
                                      </p:cBhvr>
                                      <p:to>
                                        <p:strVal val="visible"/>
                                      </p:to>
                                    </p:set>
                                    <p:animEffect transition="in" filter="circle(in)">
                                      <p:cBhvr>
                                        <p:cTn id="20" dur="2000"/>
                                        <p:tgtEl>
                                          <p:spTgt spid="18436">
                                            <p:txEl>
                                              <p:pRg st="1" end="1"/>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18436">
                                            <p:txEl>
                                              <p:pRg st="2" end="2"/>
                                            </p:txEl>
                                          </p:spTgt>
                                        </p:tgtEl>
                                        <p:attrNameLst>
                                          <p:attrName>style.visibility</p:attrName>
                                        </p:attrNameLst>
                                      </p:cBhvr>
                                      <p:to>
                                        <p:strVal val="visible"/>
                                      </p:to>
                                    </p:set>
                                    <p:animEffect transition="in" filter="circle(in)">
                                      <p:cBhvr>
                                        <p:cTn id="23" dur="2000"/>
                                        <p:tgtEl>
                                          <p:spTgt spid="18436">
                                            <p:txEl>
                                              <p:pRg st="2" end="2"/>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18436">
                                            <p:txEl>
                                              <p:pRg st="4" end="4"/>
                                            </p:txEl>
                                          </p:spTgt>
                                        </p:tgtEl>
                                        <p:attrNameLst>
                                          <p:attrName>style.visibility</p:attrName>
                                        </p:attrNameLst>
                                      </p:cBhvr>
                                      <p:to>
                                        <p:strVal val="visible"/>
                                      </p:to>
                                    </p:set>
                                    <p:animEffect transition="in" filter="circle(in)">
                                      <p:cBhvr>
                                        <p:cTn id="26" dur="2000"/>
                                        <p:tgtEl>
                                          <p:spTgt spid="18436">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18436">
                                            <p:txEl>
                                              <p:pRg st="6" end="6"/>
                                            </p:txEl>
                                          </p:spTgt>
                                        </p:tgtEl>
                                        <p:attrNameLst>
                                          <p:attrName>style.visibility</p:attrName>
                                        </p:attrNameLst>
                                      </p:cBhvr>
                                      <p:to>
                                        <p:strVal val="visible"/>
                                      </p:to>
                                    </p:set>
                                    <p:animEffect transition="in" filter="circle(in)">
                                      <p:cBhvr>
                                        <p:cTn id="31" dur="2000"/>
                                        <p:tgtEl>
                                          <p:spTgt spid="18436">
                                            <p:txEl>
                                              <p:pRg st="6" end="6"/>
                                            </p:txEl>
                                          </p:spTgt>
                                        </p:tgtEl>
                                      </p:cBhvr>
                                    </p:animEffect>
                                  </p:childTnLst>
                                </p:cTn>
                              </p:par>
                              <p:par>
                                <p:cTn id="32" presetID="6" presetClass="entr" presetSubtype="16" fill="hold" nodeType="withEffect">
                                  <p:stCondLst>
                                    <p:cond delay="0"/>
                                  </p:stCondLst>
                                  <p:childTnLst>
                                    <p:set>
                                      <p:cBhvr>
                                        <p:cTn id="33" dur="1" fill="hold">
                                          <p:stCondLst>
                                            <p:cond delay="0"/>
                                          </p:stCondLst>
                                        </p:cTn>
                                        <p:tgtEl>
                                          <p:spTgt spid="18436">
                                            <p:txEl>
                                              <p:pRg st="7" end="7"/>
                                            </p:txEl>
                                          </p:spTgt>
                                        </p:tgtEl>
                                        <p:attrNameLst>
                                          <p:attrName>style.visibility</p:attrName>
                                        </p:attrNameLst>
                                      </p:cBhvr>
                                      <p:to>
                                        <p:strVal val="visible"/>
                                      </p:to>
                                    </p:set>
                                    <p:animEffect transition="in" filter="circle(in)">
                                      <p:cBhvr>
                                        <p:cTn id="34" dur="2000"/>
                                        <p:tgtEl>
                                          <p:spTgt spid="18436">
                                            <p:txEl>
                                              <p:pRg st="7" end="7"/>
                                            </p:txEl>
                                          </p:spTgt>
                                        </p:tgtEl>
                                      </p:cBhvr>
                                    </p:animEffect>
                                  </p:childTnLst>
                                </p:cTn>
                              </p:par>
                              <p:par>
                                <p:cTn id="35" presetID="6" presetClass="entr" presetSubtype="16" fill="hold" nodeType="withEffect">
                                  <p:stCondLst>
                                    <p:cond delay="0"/>
                                  </p:stCondLst>
                                  <p:childTnLst>
                                    <p:set>
                                      <p:cBhvr>
                                        <p:cTn id="36" dur="1" fill="hold">
                                          <p:stCondLst>
                                            <p:cond delay="0"/>
                                          </p:stCondLst>
                                        </p:cTn>
                                        <p:tgtEl>
                                          <p:spTgt spid="18436">
                                            <p:txEl>
                                              <p:pRg st="8" end="8"/>
                                            </p:txEl>
                                          </p:spTgt>
                                        </p:tgtEl>
                                        <p:attrNameLst>
                                          <p:attrName>style.visibility</p:attrName>
                                        </p:attrNameLst>
                                      </p:cBhvr>
                                      <p:to>
                                        <p:strVal val="visible"/>
                                      </p:to>
                                    </p:set>
                                    <p:animEffect transition="in" filter="circle(in)">
                                      <p:cBhvr>
                                        <p:cTn id="37" dur="2000"/>
                                        <p:tgtEl>
                                          <p:spTgt spid="18436">
                                            <p:txEl>
                                              <p:pRg st="8" end="8"/>
                                            </p:txEl>
                                          </p:spTgt>
                                        </p:tgtEl>
                                      </p:cBhvr>
                                    </p:animEffect>
                                  </p:childTnLst>
                                </p:cTn>
                              </p:par>
                              <p:par>
                                <p:cTn id="38" presetID="6" presetClass="entr" presetSubtype="16" fill="hold" nodeType="withEffect">
                                  <p:stCondLst>
                                    <p:cond delay="0"/>
                                  </p:stCondLst>
                                  <p:childTnLst>
                                    <p:set>
                                      <p:cBhvr>
                                        <p:cTn id="39" dur="1" fill="hold">
                                          <p:stCondLst>
                                            <p:cond delay="0"/>
                                          </p:stCondLst>
                                        </p:cTn>
                                        <p:tgtEl>
                                          <p:spTgt spid="18436">
                                            <p:txEl>
                                              <p:pRg st="9" end="9"/>
                                            </p:txEl>
                                          </p:spTgt>
                                        </p:tgtEl>
                                        <p:attrNameLst>
                                          <p:attrName>style.visibility</p:attrName>
                                        </p:attrNameLst>
                                      </p:cBhvr>
                                      <p:to>
                                        <p:strVal val="visible"/>
                                      </p:to>
                                    </p:set>
                                    <p:animEffect transition="in" filter="circle(in)">
                                      <p:cBhvr>
                                        <p:cTn id="40" dur="2000"/>
                                        <p:tgtEl>
                                          <p:spTgt spid="18436">
                                            <p:txEl>
                                              <p:pRg st="9" end="9"/>
                                            </p:txEl>
                                          </p:spTgt>
                                        </p:tgtEl>
                                      </p:cBhvr>
                                    </p:animEffect>
                                  </p:childTnLst>
                                </p:cTn>
                              </p:par>
                              <p:par>
                                <p:cTn id="41" presetID="6" presetClass="entr" presetSubtype="16" fill="hold" nodeType="withEffect">
                                  <p:stCondLst>
                                    <p:cond delay="0"/>
                                  </p:stCondLst>
                                  <p:childTnLst>
                                    <p:set>
                                      <p:cBhvr>
                                        <p:cTn id="42" dur="1" fill="hold">
                                          <p:stCondLst>
                                            <p:cond delay="0"/>
                                          </p:stCondLst>
                                        </p:cTn>
                                        <p:tgtEl>
                                          <p:spTgt spid="18436">
                                            <p:txEl>
                                              <p:pRg st="10" end="10"/>
                                            </p:txEl>
                                          </p:spTgt>
                                        </p:tgtEl>
                                        <p:attrNameLst>
                                          <p:attrName>style.visibility</p:attrName>
                                        </p:attrNameLst>
                                      </p:cBhvr>
                                      <p:to>
                                        <p:strVal val="visible"/>
                                      </p:to>
                                    </p:set>
                                    <p:animEffect transition="in" filter="circle(in)">
                                      <p:cBhvr>
                                        <p:cTn id="43" dur="2000"/>
                                        <p:tgtEl>
                                          <p:spTgt spid="18436">
                                            <p:txEl>
                                              <p:pRg st="10" end="10"/>
                                            </p:txEl>
                                          </p:spTgt>
                                        </p:tgtEl>
                                      </p:cBhvr>
                                    </p:animEffect>
                                  </p:childTnLst>
                                </p:cTn>
                              </p:par>
                              <p:par>
                                <p:cTn id="44" presetID="6" presetClass="entr" presetSubtype="16" fill="hold" nodeType="withEffect">
                                  <p:stCondLst>
                                    <p:cond delay="0"/>
                                  </p:stCondLst>
                                  <p:childTnLst>
                                    <p:set>
                                      <p:cBhvr>
                                        <p:cTn id="45" dur="1" fill="hold">
                                          <p:stCondLst>
                                            <p:cond delay="0"/>
                                          </p:stCondLst>
                                        </p:cTn>
                                        <p:tgtEl>
                                          <p:spTgt spid="18436">
                                            <p:txEl>
                                              <p:pRg st="11" end="11"/>
                                            </p:txEl>
                                          </p:spTgt>
                                        </p:tgtEl>
                                        <p:attrNameLst>
                                          <p:attrName>style.visibility</p:attrName>
                                        </p:attrNameLst>
                                      </p:cBhvr>
                                      <p:to>
                                        <p:strVal val="visible"/>
                                      </p:to>
                                    </p:set>
                                    <p:animEffect transition="in" filter="circle(in)">
                                      <p:cBhvr>
                                        <p:cTn id="46" dur="2000"/>
                                        <p:tgtEl>
                                          <p:spTgt spid="1843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C4B6A64-0B1E-AD4A-878F-65AF547F86AF}"/>
              </a:ext>
            </a:extLst>
          </p:cNvPr>
          <p:cNvPicPr>
            <a:picLocks noChangeAspect="1"/>
          </p:cNvPicPr>
          <p:nvPr/>
        </p:nvPicPr>
        <p:blipFill rotWithShape="1">
          <a:blip r:embed="rId2"/>
          <a:srcRect l="25477" t="50458"/>
          <a:stretch/>
        </p:blipFill>
        <p:spPr>
          <a:xfrm>
            <a:off x="0" y="1556792"/>
            <a:ext cx="4721620" cy="4558804"/>
          </a:xfrm>
          <a:prstGeom prst="rect">
            <a:avLst/>
          </a:prstGeom>
        </p:spPr>
      </p:pic>
      <p:pic>
        <p:nvPicPr>
          <p:cNvPr id="2" name="Picture 2" descr="Ikone">
            <a:extLst>
              <a:ext uri="{FF2B5EF4-FFF2-40B4-BE49-F238E27FC236}">
                <a16:creationId xmlns:a16="http://schemas.microsoft.com/office/drawing/2014/main" id="{AA86D023-F04D-71F8-F98E-4014AFE7B7B6}"/>
              </a:ext>
            </a:extLst>
          </p:cNvPr>
          <p:cNvPicPr>
            <a:picLocks noGrp="1" noChangeAspect="1" noChangeArrowheads="1"/>
          </p:cNvPicPr>
          <p:nvPr>
            <p:ph/>
          </p:nvPr>
        </p:nvPicPr>
        <p:blipFill>
          <a:blip r:embed="rId3">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a:xfrm rot="5426167">
            <a:off x="3712764" y="539655"/>
            <a:ext cx="5813244" cy="5005125"/>
          </a:xfrm>
        </p:spPr>
      </p:pic>
      <p:sp>
        <p:nvSpPr>
          <p:cNvPr id="3" name="Textfeld 2">
            <a:extLst>
              <a:ext uri="{FF2B5EF4-FFF2-40B4-BE49-F238E27FC236}">
                <a16:creationId xmlns:a16="http://schemas.microsoft.com/office/drawing/2014/main" id="{CC814003-A118-639D-0E97-9A23B7B18189}"/>
              </a:ext>
            </a:extLst>
          </p:cNvPr>
          <p:cNvSpPr txBox="1"/>
          <p:nvPr/>
        </p:nvSpPr>
        <p:spPr>
          <a:xfrm>
            <a:off x="467544" y="749886"/>
            <a:ext cx="2957861" cy="461665"/>
          </a:xfrm>
          <a:prstGeom prst="rect">
            <a:avLst/>
          </a:prstGeom>
          <a:noFill/>
        </p:spPr>
        <p:txBody>
          <a:bodyPr wrap="none" rtlCol="0">
            <a:spAutoFit/>
          </a:bodyPr>
          <a:lstStyle/>
          <a:p>
            <a:r>
              <a:rPr lang="de-DE" i="0" dirty="0"/>
              <a:t>Deutsche Post 2019</a:t>
            </a:r>
          </a:p>
        </p:txBody>
      </p:sp>
      <p:sp>
        <p:nvSpPr>
          <p:cNvPr id="6" name="Textfeld 5">
            <a:extLst>
              <a:ext uri="{FF2B5EF4-FFF2-40B4-BE49-F238E27FC236}">
                <a16:creationId xmlns:a16="http://schemas.microsoft.com/office/drawing/2014/main" id="{3BDF124A-5DB4-7319-63B8-B7B4888C158F}"/>
              </a:ext>
            </a:extLst>
          </p:cNvPr>
          <p:cNvSpPr txBox="1"/>
          <p:nvPr/>
        </p:nvSpPr>
        <p:spPr>
          <a:xfrm>
            <a:off x="4592228" y="6115596"/>
            <a:ext cx="4054315" cy="461665"/>
          </a:xfrm>
          <a:prstGeom prst="rect">
            <a:avLst/>
          </a:prstGeom>
          <a:noFill/>
        </p:spPr>
        <p:txBody>
          <a:bodyPr wrap="none" rtlCol="0">
            <a:spAutoFit/>
          </a:bodyPr>
          <a:lstStyle/>
          <a:p>
            <a:r>
              <a:rPr lang="de-DE" i="0" dirty="0"/>
              <a:t>Kapuzinerkloster St-Maurice</a:t>
            </a:r>
          </a:p>
        </p:txBody>
      </p:sp>
    </p:spTree>
    <p:extLst>
      <p:ext uri="{BB962C8B-B14F-4D97-AF65-F5344CB8AC3E}">
        <p14:creationId xmlns:p14="http://schemas.microsoft.com/office/powerpoint/2010/main" val="270082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7">
            <a:extLst>
              <a:ext uri="{FF2B5EF4-FFF2-40B4-BE49-F238E27FC236}">
                <a16:creationId xmlns:a16="http://schemas.microsoft.com/office/drawing/2014/main" id="{14AA37B9-1365-984F-977F-36110297C94A}"/>
              </a:ext>
            </a:extLst>
          </p:cNvPr>
          <p:cNvSpPr txBox="1">
            <a:spLocks noChangeArrowheads="1"/>
          </p:cNvSpPr>
          <p:nvPr/>
        </p:nvSpPr>
        <p:spPr bwMode="auto">
          <a:xfrm>
            <a:off x="827584" y="980728"/>
            <a:ext cx="2044149"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altLang="de-DE" sz="1800" dirty="0">
                <a:solidFill>
                  <a:srgbClr val="F8FF22"/>
                </a:solidFill>
              </a:rPr>
              <a:t>Franz vor Bischof </a:t>
            </a:r>
          </a:p>
          <a:p>
            <a:pPr eaLnBrk="1" hangingPunct="1"/>
            <a:r>
              <a:rPr lang="de-DE" altLang="de-DE" sz="1800" dirty="0">
                <a:solidFill>
                  <a:srgbClr val="F8FF22"/>
                </a:solidFill>
              </a:rPr>
              <a:t>Guido I. </a:t>
            </a:r>
          </a:p>
          <a:p>
            <a:pPr eaLnBrk="1" hangingPunct="1"/>
            <a:r>
              <a:rPr lang="de-DE" altLang="de-DE" sz="1800" dirty="0">
                <a:solidFill>
                  <a:srgbClr val="F8FF22"/>
                </a:solidFill>
              </a:rPr>
              <a:t>1206 – </a:t>
            </a:r>
          </a:p>
          <a:p>
            <a:pPr eaLnBrk="1" hangingPunct="1"/>
            <a:r>
              <a:rPr lang="de-DE" altLang="de-DE" sz="2100" b="1" dirty="0">
                <a:solidFill>
                  <a:schemeClr val="bg1"/>
                </a:solidFill>
              </a:rPr>
              <a:t>Ortskirche</a:t>
            </a:r>
          </a:p>
        </p:txBody>
      </p:sp>
      <p:sp>
        <p:nvSpPr>
          <p:cNvPr id="4" name="Textfeld 8">
            <a:extLst>
              <a:ext uri="{FF2B5EF4-FFF2-40B4-BE49-F238E27FC236}">
                <a16:creationId xmlns:a16="http://schemas.microsoft.com/office/drawing/2014/main" id="{05E88D50-DCC0-8F49-AF79-44E85ABB6485}"/>
              </a:ext>
            </a:extLst>
          </p:cNvPr>
          <p:cNvSpPr txBox="1">
            <a:spLocks noChangeArrowheads="1"/>
          </p:cNvSpPr>
          <p:nvPr/>
        </p:nvSpPr>
        <p:spPr bwMode="auto">
          <a:xfrm>
            <a:off x="827584" y="2950177"/>
            <a:ext cx="1813317"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altLang="de-DE" sz="1800" dirty="0">
                <a:solidFill>
                  <a:srgbClr val="F8FF22"/>
                </a:solidFill>
              </a:rPr>
              <a:t>Franz vor Papst</a:t>
            </a:r>
          </a:p>
          <a:p>
            <a:pPr eaLnBrk="1" hangingPunct="1"/>
            <a:r>
              <a:rPr lang="de-DE" altLang="de-DE" sz="1800" dirty="0">
                <a:solidFill>
                  <a:srgbClr val="F8FF22"/>
                </a:solidFill>
              </a:rPr>
              <a:t>Innozenz III. </a:t>
            </a:r>
          </a:p>
          <a:p>
            <a:pPr eaLnBrk="1" hangingPunct="1"/>
            <a:r>
              <a:rPr lang="de-DE" altLang="de-DE" sz="1800" dirty="0">
                <a:solidFill>
                  <a:srgbClr val="F8FF22"/>
                </a:solidFill>
              </a:rPr>
              <a:t>1209 – </a:t>
            </a:r>
          </a:p>
          <a:p>
            <a:pPr eaLnBrk="1" hangingPunct="1"/>
            <a:r>
              <a:rPr lang="de-DE" altLang="de-DE" sz="2100" b="1" dirty="0">
                <a:solidFill>
                  <a:schemeClr val="bg1"/>
                </a:solidFill>
              </a:rPr>
              <a:t>Weltkirche</a:t>
            </a:r>
            <a:endParaRPr lang="de-DE" altLang="de-DE" sz="2100" b="1" dirty="0">
              <a:solidFill>
                <a:srgbClr val="F8FF22"/>
              </a:solidFill>
            </a:endParaRPr>
          </a:p>
        </p:txBody>
      </p:sp>
      <p:sp>
        <p:nvSpPr>
          <p:cNvPr id="5" name="Textfeld 9">
            <a:extLst>
              <a:ext uri="{FF2B5EF4-FFF2-40B4-BE49-F238E27FC236}">
                <a16:creationId xmlns:a16="http://schemas.microsoft.com/office/drawing/2014/main" id="{E7EAA31A-86C1-7748-9518-7D12386EBD97}"/>
              </a:ext>
            </a:extLst>
          </p:cNvPr>
          <p:cNvSpPr txBox="1">
            <a:spLocks noChangeArrowheads="1"/>
          </p:cNvSpPr>
          <p:nvPr/>
        </p:nvSpPr>
        <p:spPr bwMode="auto">
          <a:xfrm>
            <a:off x="827584" y="5062825"/>
            <a:ext cx="2364750"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de-DE" altLang="de-DE" sz="1800" dirty="0">
                <a:solidFill>
                  <a:srgbClr val="F8FF22"/>
                </a:solidFill>
              </a:rPr>
              <a:t>Franz vor Sultan</a:t>
            </a:r>
          </a:p>
          <a:p>
            <a:pPr eaLnBrk="1" hangingPunct="1"/>
            <a:r>
              <a:rPr lang="de-DE" altLang="de-DE" sz="1800" dirty="0">
                <a:solidFill>
                  <a:srgbClr val="F8FF22"/>
                </a:solidFill>
              </a:rPr>
              <a:t>Muhammad al-Kāmil </a:t>
            </a:r>
          </a:p>
          <a:p>
            <a:pPr eaLnBrk="1" hangingPunct="1"/>
            <a:r>
              <a:rPr lang="de-DE" altLang="de-DE" sz="1800" dirty="0">
                <a:solidFill>
                  <a:srgbClr val="F8FF22"/>
                </a:solidFill>
              </a:rPr>
              <a:t>1219 – </a:t>
            </a:r>
          </a:p>
          <a:p>
            <a:pPr eaLnBrk="1" hangingPunct="1"/>
            <a:r>
              <a:rPr lang="de-DE" altLang="de-DE" sz="2100" b="1" dirty="0">
                <a:solidFill>
                  <a:schemeClr val="bg1"/>
                </a:solidFill>
              </a:rPr>
              <a:t>Menschheit</a:t>
            </a:r>
          </a:p>
        </p:txBody>
      </p:sp>
      <p:sp>
        <p:nvSpPr>
          <p:cNvPr id="6" name="Pfeil nach rechts 1">
            <a:extLst>
              <a:ext uri="{FF2B5EF4-FFF2-40B4-BE49-F238E27FC236}">
                <a16:creationId xmlns:a16="http://schemas.microsoft.com/office/drawing/2014/main" id="{83BF34A0-F580-5A4D-9E92-10B3B7150540}"/>
              </a:ext>
            </a:extLst>
          </p:cNvPr>
          <p:cNvSpPr>
            <a:spLocks noChangeArrowheads="1"/>
          </p:cNvSpPr>
          <p:nvPr/>
        </p:nvSpPr>
        <p:spPr bwMode="auto">
          <a:xfrm>
            <a:off x="3298033" y="1291236"/>
            <a:ext cx="1544240" cy="411358"/>
          </a:xfrm>
          <a:prstGeom prst="rightArrow">
            <a:avLst>
              <a:gd name="adj1" fmla="val 50000"/>
              <a:gd name="adj2" fmla="val 50102"/>
            </a:avLst>
          </a:prstGeom>
          <a:solidFill>
            <a:srgbClr val="8BFF03"/>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fr-FR" altLang="de-DE" sz="1800" dirty="0"/>
          </a:p>
        </p:txBody>
      </p:sp>
      <p:sp>
        <p:nvSpPr>
          <p:cNvPr id="7" name="Pfeil nach rechts 12">
            <a:extLst>
              <a:ext uri="{FF2B5EF4-FFF2-40B4-BE49-F238E27FC236}">
                <a16:creationId xmlns:a16="http://schemas.microsoft.com/office/drawing/2014/main" id="{9606480C-5CA3-734E-85EB-0D2B9A88FC0A}"/>
              </a:ext>
            </a:extLst>
          </p:cNvPr>
          <p:cNvSpPr>
            <a:spLocks noChangeArrowheads="1"/>
          </p:cNvSpPr>
          <p:nvPr/>
        </p:nvSpPr>
        <p:spPr bwMode="auto">
          <a:xfrm>
            <a:off x="3320654" y="3325225"/>
            <a:ext cx="1544241" cy="377428"/>
          </a:xfrm>
          <a:prstGeom prst="rightArrow">
            <a:avLst>
              <a:gd name="adj1" fmla="val 50000"/>
              <a:gd name="adj2" fmla="val 50102"/>
            </a:avLst>
          </a:prstGeom>
          <a:solidFill>
            <a:srgbClr val="8BFF03"/>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fr-FR" altLang="de-DE" sz="1800"/>
          </a:p>
        </p:txBody>
      </p:sp>
      <p:sp>
        <p:nvSpPr>
          <p:cNvPr id="8" name="Pfeil nach rechts 13">
            <a:extLst>
              <a:ext uri="{FF2B5EF4-FFF2-40B4-BE49-F238E27FC236}">
                <a16:creationId xmlns:a16="http://schemas.microsoft.com/office/drawing/2014/main" id="{3E55DDAF-67FE-6A49-9BDC-8DA6B818E359}"/>
              </a:ext>
            </a:extLst>
          </p:cNvPr>
          <p:cNvSpPr>
            <a:spLocks noChangeArrowheads="1"/>
          </p:cNvSpPr>
          <p:nvPr/>
        </p:nvSpPr>
        <p:spPr bwMode="auto">
          <a:xfrm>
            <a:off x="3343277" y="5403344"/>
            <a:ext cx="1544240" cy="378619"/>
          </a:xfrm>
          <a:prstGeom prst="rightArrow">
            <a:avLst>
              <a:gd name="adj1" fmla="val 50000"/>
              <a:gd name="adj2" fmla="val 49944"/>
            </a:avLst>
          </a:prstGeom>
          <a:solidFill>
            <a:srgbClr val="8BFF03"/>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fr-FR" altLang="de-DE" sz="1800"/>
          </a:p>
        </p:txBody>
      </p:sp>
      <p:pic>
        <p:nvPicPr>
          <p:cNvPr id="9" name="Inhaltsplatzhalter 2" descr="Bildschirmfoto 2014-05-31 um 23.09.40.png">
            <a:extLst>
              <a:ext uri="{FF2B5EF4-FFF2-40B4-BE49-F238E27FC236}">
                <a16:creationId xmlns:a16="http://schemas.microsoft.com/office/drawing/2014/main" id="{5F701603-6179-2E44-896D-166E5F7E2F20}"/>
              </a:ext>
            </a:extLst>
          </p:cNvPr>
          <p:cNvPicPr>
            <a:picLocks noGrp="1" noChangeAspect="1"/>
          </p:cNvPicPr>
          <p:nvPr>
            <p:ph/>
          </p:nvPr>
        </p:nvPicPr>
        <p:blipFill rotWithShape="1">
          <a:blip r:embed="rId2">
            <a:extLst>
              <a:ext uri="{28A0092B-C50C-407E-A947-70E740481C1C}">
                <a14:useLocalDpi xmlns:a14="http://schemas.microsoft.com/office/drawing/2010/main" val="0"/>
              </a:ext>
            </a:extLst>
          </a:blip>
          <a:srcRect l="4447" t="587" b="587"/>
          <a:stretch/>
        </p:blipFill>
        <p:spPr>
          <a:xfrm>
            <a:off x="5449011" y="265269"/>
            <a:ext cx="2918395" cy="2159943"/>
          </a:xfrm>
        </p:spPr>
      </p:pic>
      <p:pic>
        <p:nvPicPr>
          <p:cNvPr id="10" name="Inhaltsplatzhalter 2" descr="Bildschirmfoto 2014-05-31 um 23.10.16.png">
            <a:extLst>
              <a:ext uri="{FF2B5EF4-FFF2-40B4-BE49-F238E27FC236}">
                <a16:creationId xmlns:a16="http://schemas.microsoft.com/office/drawing/2014/main" id="{4AE430FC-4712-3549-B9E9-289CA813AFE7}"/>
              </a:ext>
            </a:extLst>
          </p:cNvPr>
          <p:cNvPicPr>
            <a:picLocks noChangeAspect="1"/>
          </p:cNvPicPr>
          <p:nvPr/>
        </p:nvPicPr>
        <p:blipFill rotWithShape="1">
          <a:blip r:embed="rId3">
            <a:extLst>
              <a:ext uri="{28A0092B-C50C-407E-A947-70E740481C1C}">
                <a14:useLocalDpi xmlns:a14="http://schemas.microsoft.com/office/drawing/2010/main" val="0"/>
              </a:ext>
            </a:extLst>
          </a:blip>
          <a:srcRect l="6425" r="2171"/>
          <a:stretch/>
        </p:blipFill>
        <p:spPr bwMode="auto">
          <a:xfrm>
            <a:off x="5454908" y="2425211"/>
            <a:ext cx="2918394" cy="2155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12" name="Inhaltsplatzhalter 2" descr="Bardi-FraziskusSultan-BerlinghieriBonaventura1240.jpg">
            <a:extLst>
              <a:ext uri="{FF2B5EF4-FFF2-40B4-BE49-F238E27FC236}">
                <a16:creationId xmlns:a16="http://schemas.microsoft.com/office/drawing/2014/main" id="{FCB95DD3-806D-9D4B-AF5B-115EB7A017A0}"/>
              </a:ext>
            </a:extLst>
          </p:cNvPr>
          <p:cNvPicPr>
            <a:picLocks noChangeAspect="1"/>
          </p:cNvPicPr>
          <p:nvPr/>
        </p:nvPicPr>
        <p:blipFill rotWithShape="1">
          <a:blip r:embed="rId4">
            <a:extLst>
              <a:ext uri="{28A0092B-C50C-407E-A947-70E740481C1C}">
                <a14:useLocalDpi xmlns:a14="http://schemas.microsoft.com/office/drawing/2010/main" val="0"/>
              </a:ext>
            </a:extLst>
          </a:blip>
          <a:srcRect l="299" r="800" b="22752"/>
          <a:stretch/>
        </p:blipFill>
        <p:spPr bwMode="auto">
          <a:xfrm>
            <a:off x="5454908" y="4581128"/>
            <a:ext cx="2918394" cy="2247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
        <p:nvSpPr>
          <p:cNvPr id="2" name="Oval 1">
            <a:extLst>
              <a:ext uri="{FF2B5EF4-FFF2-40B4-BE49-F238E27FC236}">
                <a16:creationId xmlns:a16="http://schemas.microsoft.com/office/drawing/2014/main" id="{8B9AB0A1-388D-E0BC-5681-272F85D9600E}"/>
              </a:ext>
            </a:extLst>
          </p:cNvPr>
          <p:cNvSpPr/>
          <p:nvPr/>
        </p:nvSpPr>
        <p:spPr bwMode="auto">
          <a:xfrm>
            <a:off x="6804248" y="404664"/>
            <a:ext cx="1656184" cy="2020547"/>
          </a:xfrm>
          <a:prstGeom prst="ellipse">
            <a:avLst/>
          </a:prstGeom>
          <a:noFill/>
          <a:ln w="508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dirty="0">
              <a:ln>
                <a:noFill/>
              </a:ln>
              <a:solidFill>
                <a:schemeClr val="tx1"/>
              </a:solidFill>
              <a:effectLst/>
              <a:latin typeface="Arial" charset="0"/>
              <a:ea typeface="ＭＳ Ｐゴシック" charset="-128"/>
              <a:cs typeface="ＭＳ Ｐゴシック" charset="-128"/>
            </a:endParaRPr>
          </a:p>
        </p:txBody>
      </p:sp>
      <p:sp>
        <p:nvSpPr>
          <p:cNvPr id="13" name="Oval 12">
            <a:extLst>
              <a:ext uri="{FF2B5EF4-FFF2-40B4-BE49-F238E27FC236}">
                <a16:creationId xmlns:a16="http://schemas.microsoft.com/office/drawing/2014/main" id="{F214F1C6-C8E5-F224-98EA-008DE9799816}"/>
              </a:ext>
            </a:extLst>
          </p:cNvPr>
          <p:cNvSpPr/>
          <p:nvPr/>
        </p:nvSpPr>
        <p:spPr bwMode="auto">
          <a:xfrm>
            <a:off x="6850810" y="2538639"/>
            <a:ext cx="1656184" cy="2020547"/>
          </a:xfrm>
          <a:prstGeom prst="ellipse">
            <a:avLst/>
          </a:prstGeom>
          <a:noFill/>
          <a:ln w="508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dirty="0">
              <a:ln>
                <a:noFill/>
              </a:ln>
              <a:solidFill>
                <a:schemeClr val="tx1"/>
              </a:solidFill>
              <a:effectLst/>
              <a:latin typeface="Arial" charset="0"/>
              <a:ea typeface="ＭＳ Ｐゴシック" charset="-128"/>
              <a:cs typeface="ＭＳ Ｐゴシック" charset="-128"/>
            </a:endParaRPr>
          </a:p>
        </p:txBody>
      </p:sp>
      <p:sp>
        <p:nvSpPr>
          <p:cNvPr id="14" name="Oval 13">
            <a:extLst>
              <a:ext uri="{FF2B5EF4-FFF2-40B4-BE49-F238E27FC236}">
                <a16:creationId xmlns:a16="http://schemas.microsoft.com/office/drawing/2014/main" id="{A5850561-7655-34C8-5E2E-57923AFBD6FA}"/>
              </a:ext>
            </a:extLst>
          </p:cNvPr>
          <p:cNvSpPr/>
          <p:nvPr/>
        </p:nvSpPr>
        <p:spPr bwMode="auto">
          <a:xfrm>
            <a:off x="6850810" y="4688279"/>
            <a:ext cx="1656184" cy="2020547"/>
          </a:xfrm>
          <a:prstGeom prst="ellipse">
            <a:avLst/>
          </a:prstGeom>
          <a:noFill/>
          <a:ln w="508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dirty="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388400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ircle(in)">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ircle(in)">
                                      <p:cBhvr>
                                        <p:cTn id="23" dur="2000"/>
                                        <p:tgtEl>
                                          <p:spTgt spid="5"/>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ircle(in)">
                                      <p:cBhvr>
                                        <p:cTn id="26" dur="2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000"/>
                                        <p:tgtEl>
                                          <p:spTgt spid="13"/>
                                        </p:tgtEl>
                                      </p:cBhvr>
                                    </p:animEffect>
                                    <p:anim calcmode="lin" valueType="num">
                                      <p:cBhvr>
                                        <p:cTn id="32" dur="2000" fill="hold"/>
                                        <p:tgtEl>
                                          <p:spTgt spid="13"/>
                                        </p:tgtEl>
                                        <p:attrNameLst>
                                          <p:attrName>ppt_w</p:attrName>
                                        </p:attrNameLst>
                                      </p:cBhvr>
                                      <p:tavLst>
                                        <p:tav tm="0" fmla="#ppt_w*sin(2.5*pi*$)">
                                          <p:val>
                                            <p:fltVal val="0"/>
                                          </p:val>
                                        </p:tav>
                                        <p:tav tm="100000">
                                          <p:val>
                                            <p:fltVal val="1"/>
                                          </p:val>
                                        </p:tav>
                                      </p:tavLst>
                                    </p:anim>
                                    <p:anim calcmode="lin" valueType="num">
                                      <p:cBhvr>
                                        <p:cTn id="33" dur="2000" fill="hold"/>
                                        <p:tgtEl>
                                          <p:spTgt spid="13"/>
                                        </p:tgtEl>
                                        <p:attrNameLst>
                                          <p:attrName>ppt_h</p:attrName>
                                        </p:attrNameLst>
                                      </p:cBhvr>
                                      <p:tavLst>
                                        <p:tav tm="0">
                                          <p:val>
                                            <p:strVal val="#ppt_h"/>
                                          </p:val>
                                        </p:tav>
                                        <p:tav tm="100000">
                                          <p:val>
                                            <p:strVal val="#ppt_h"/>
                                          </p:val>
                                        </p:tav>
                                      </p:tavLst>
                                    </p:anim>
                                  </p:childTnLst>
                                </p:cTn>
                              </p:par>
                              <p:par>
                                <p:cTn id="34" presetID="45" presetClass="entr" presetSubtype="0"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2000"/>
                                        <p:tgtEl>
                                          <p:spTgt spid="2"/>
                                        </p:tgtEl>
                                      </p:cBhvr>
                                    </p:animEffect>
                                    <p:anim calcmode="lin" valueType="num">
                                      <p:cBhvr>
                                        <p:cTn id="37" dur="2000" fill="hold"/>
                                        <p:tgtEl>
                                          <p:spTgt spid="2"/>
                                        </p:tgtEl>
                                        <p:attrNameLst>
                                          <p:attrName>ppt_w</p:attrName>
                                        </p:attrNameLst>
                                      </p:cBhvr>
                                      <p:tavLst>
                                        <p:tav tm="0" fmla="#ppt_w*sin(2.5*pi*$)">
                                          <p:val>
                                            <p:fltVal val="0"/>
                                          </p:val>
                                        </p:tav>
                                        <p:tav tm="100000">
                                          <p:val>
                                            <p:fltVal val="1"/>
                                          </p:val>
                                        </p:tav>
                                      </p:tavLst>
                                    </p:anim>
                                    <p:anim calcmode="lin" valueType="num">
                                      <p:cBhvr>
                                        <p:cTn id="38" dur="2000" fill="hold"/>
                                        <p:tgtEl>
                                          <p:spTgt spid="2"/>
                                        </p:tgtEl>
                                        <p:attrNameLst>
                                          <p:attrName>ppt_h</p:attrName>
                                        </p:attrNameLst>
                                      </p:cBhvr>
                                      <p:tavLst>
                                        <p:tav tm="0">
                                          <p:val>
                                            <p:strVal val="#ppt_h"/>
                                          </p:val>
                                        </p:tav>
                                        <p:tav tm="100000">
                                          <p:val>
                                            <p:strVal val="#ppt_h"/>
                                          </p:val>
                                        </p:tav>
                                      </p:tavLst>
                                    </p:anim>
                                  </p:childTnLst>
                                </p:cTn>
                              </p:par>
                              <p:par>
                                <p:cTn id="39" presetID="45"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2000"/>
                                        <p:tgtEl>
                                          <p:spTgt spid="14"/>
                                        </p:tgtEl>
                                      </p:cBhvr>
                                    </p:animEffect>
                                    <p:anim calcmode="lin" valueType="num">
                                      <p:cBhvr>
                                        <p:cTn id="42" dur="2000" fill="hold"/>
                                        <p:tgtEl>
                                          <p:spTgt spid="14"/>
                                        </p:tgtEl>
                                        <p:attrNameLst>
                                          <p:attrName>ppt_w</p:attrName>
                                        </p:attrNameLst>
                                      </p:cBhvr>
                                      <p:tavLst>
                                        <p:tav tm="0" fmla="#ppt_w*sin(2.5*pi*$)">
                                          <p:val>
                                            <p:fltVal val="0"/>
                                          </p:val>
                                        </p:tav>
                                        <p:tav tm="100000">
                                          <p:val>
                                            <p:fltVal val="1"/>
                                          </p:val>
                                        </p:tav>
                                      </p:tavLst>
                                    </p:anim>
                                    <p:anim calcmode="lin" valueType="num">
                                      <p:cBhvr>
                                        <p:cTn id="43" dur="20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7" grpId="0" animBg="1"/>
      <p:bldP spid="8" grpId="0" animBg="1"/>
      <p:bldP spid="2" grpId="0" animBg="1"/>
      <p:bldP spid="13"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Bild 2" descr="Assisi-Friedensgebet-Relie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9706" y="76200"/>
            <a:ext cx="8864600" cy="6647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d 6">
            <a:extLst>
              <a:ext uri="{FF2B5EF4-FFF2-40B4-BE49-F238E27FC236}">
                <a16:creationId xmlns:a16="http://schemas.microsoft.com/office/drawing/2014/main" id="{3B7BF670-43C8-DDD3-C851-DD360E1B9C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7907" y="109109"/>
            <a:ext cx="4486093" cy="1272017"/>
          </a:xfrm>
          <a:prstGeom prst="rect">
            <a:avLst/>
          </a:prstGeom>
        </p:spPr>
      </p:pic>
      <p:pic>
        <p:nvPicPr>
          <p:cNvPr id="4" name="Bild 7">
            <a:extLst>
              <a:ext uri="{FF2B5EF4-FFF2-40B4-BE49-F238E27FC236}">
                <a16:creationId xmlns:a16="http://schemas.microsoft.com/office/drawing/2014/main" id="{E663F715-DF41-8DB7-6F42-B281C2DE8B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17" y="109109"/>
            <a:ext cx="4596647" cy="1272017"/>
          </a:xfrm>
          <a:prstGeom prst="rect">
            <a:avLst/>
          </a:prstGeom>
        </p:spPr>
      </p:pic>
    </p:spTree>
    <p:extLst>
      <p:ext uri="{BB962C8B-B14F-4D97-AF65-F5344CB8AC3E}">
        <p14:creationId xmlns:p14="http://schemas.microsoft.com/office/powerpoint/2010/main" val="1023205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anim calcmode="lin" valueType="num">
                                      <p:cBhvr>
                                        <p:cTn id="13" dur="2000" fill="hold"/>
                                        <p:tgtEl>
                                          <p:spTgt spid="3"/>
                                        </p:tgtEl>
                                        <p:attrNameLst>
                                          <p:attrName>ppt_w</p:attrName>
                                        </p:attrNameLst>
                                      </p:cBhvr>
                                      <p:tavLst>
                                        <p:tav tm="0" fmla="#ppt_w*sin(2.5*pi*$)">
                                          <p:val>
                                            <p:fltVal val="0"/>
                                          </p:val>
                                        </p:tav>
                                        <p:tav tm="100000">
                                          <p:val>
                                            <p:fltVal val="1"/>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5" descr="Friedensgebet2011-Portiuncol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3" y="76200"/>
            <a:ext cx="5392737"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2" name="Picture 9" descr="Friedensgebet2011-Tan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9538" y="2971800"/>
            <a:ext cx="6494462" cy="35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feld 11"/>
          <p:cNvSpPr txBox="1">
            <a:spLocks noChangeArrowheads="1"/>
          </p:cNvSpPr>
          <p:nvPr/>
        </p:nvSpPr>
        <p:spPr bwMode="auto">
          <a:xfrm>
            <a:off x="5213350" y="152400"/>
            <a:ext cx="3968750"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de-CH" altLang="de-DE" sz="2500" dirty="0">
                <a:solidFill>
                  <a:srgbClr val="FFFF00"/>
                </a:solidFill>
              </a:rPr>
              <a:t>„Pilgernde unterwegs</a:t>
            </a:r>
          </a:p>
          <a:p>
            <a:pPr algn="ctr"/>
            <a:r>
              <a:rPr lang="de-CH" altLang="de-DE" sz="2500" dirty="0">
                <a:solidFill>
                  <a:srgbClr val="FFFF00"/>
                </a:solidFill>
              </a:rPr>
              <a:t>zu Wahrheit  und Frieden“:</a:t>
            </a:r>
          </a:p>
          <a:p>
            <a:pPr algn="ctr"/>
            <a:endParaRPr lang="de-CH" altLang="de-DE" sz="2500" dirty="0">
              <a:solidFill>
                <a:srgbClr val="FFFF00"/>
              </a:solidFill>
            </a:endParaRPr>
          </a:p>
          <a:p>
            <a:pPr algn="ctr"/>
            <a:r>
              <a:rPr lang="de-CH" altLang="de-DE" sz="2500" dirty="0">
                <a:solidFill>
                  <a:srgbClr val="55FF37"/>
                </a:solidFill>
              </a:rPr>
              <a:t>Weltreligionen</a:t>
            </a:r>
          </a:p>
          <a:p>
            <a:pPr algn="ctr"/>
            <a:r>
              <a:rPr lang="de-CH" altLang="de-DE" sz="2500" dirty="0">
                <a:solidFill>
                  <a:srgbClr val="55FF37"/>
                </a:solidFill>
              </a:rPr>
              <a:t>Naturreligionen</a:t>
            </a:r>
          </a:p>
          <a:p>
            <a:pPr algn="ctr"/>
            <a:r>
              <a:rPr lang="de-CH" altLang="de-DE" sz="2500" dirty="0">
                <a:solidFill>
                  <a:srgbClr val="55FF37"/>
                </a:solidFill>
              </a:rPr>
              <a:t>Nichtgläubige</a:t>
            </a:r>
          </a:p>
          <a:p>
            <a:pPr algn="ctr"/>
            <a:endParaRPr lang="de-CH" altLang="de-DE" sz="2500" dirty="0">
              <a:solidFill>
                <a:srgbClr val="FFFF00"/>
              </a:solidFill>
            </a:endParaRPr>
          </a:p>
        </p:txBody>
      </p:sp>
      <p:pic>
        <p:nvPicPr>
          <p:cNvPr id="20484" name="Bild 10" descr="Fußspur.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7509559">
            <a:off x="1917700" y="5260975"/>
            <a:ext cx="620713"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Bild 12" descr="Fußspur.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6385468">
            <a:off x="1116012" y="5718176"/>
            <a:ext cx="620713"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Bild 13" descr="Fußspur.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5225157">
            <a:off x="269081" y="5947569"/>
            <a:ext cx="6207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7" name="Rechteck 8"/>
          <p:cNvSpPr>
            <a:spLocks noChangeArrowheads="1"/>
          </p:cNvSpPr>
          <p:nvPr/>
        </p:nvSpPr>
        <p:spPr bwMode="auto">
          <a:xfrm>
            <a:off x="0" y="3741738"/>
            <a:ext cx="2667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de-CH" altLang="de-DE">
                <a:solidFill>
                  <a:srgbClr val="FFFFFF"/>
                </a:solidFill>
              </a:rPr>
              <a:t>Assisi</a:t>
            </a:r>
          </a:p>
          <a:p>
            <a:pPr algn="ctr"/>
            <a:r>
              <a:rPr lang="de-CH" altLang="de-DE">
                <a:solidFill>
                  <a:srgbClr val="FFFFFF"/>
                </a:solidFill>
              </a:rPr>
              <a:t>27. Oktober 2011</a:t>
            </a:r>
          </a:p>
        </p:txBody>
      </p:sp>
    </p:spTree>
    <p:extLst>
      <p:ext uri="{BB962C8B-B14F-4D97-AF65-F5344CB8AC3E}">
        <p14:creationId xmlns:p14="http://schemas.microsoft.com/office/powerpoint/2010/main" val="52542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circle(in)">
                                      <p:cBhvr>
                                        <p:cTn id="7" dur="2000"/>
                                        <p:tgtEl>
                                          <p:spTgt spid="2048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0483">
                                            <p:txEl>
                                              <p:pRg st="1" end="1"/>
                                            </p:txEl>
                                          </p:spTgt>
                                        </p:tgtEl>
                                        <p:attrNameLst>
                                          <p:attrName>style.visibility</p:attrName>
                                        </p:attrNameLst>
                                      </p:cBhvr>
                                      <p:to>
                                        <p:strVal val="visible"/>
                                      </p:to>
                                    </p:set>
                                    <p:animEffect transition="in" filter="circle(in)">
                                      <p:cBhvr>
                                        <p:cTn id="10" dur="2000"/>
                                        <p:tgtEl>
                                          <p:spTgt spid="2048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20486"/>
                                        </p:tgtEl>
                                        <p:attrNameLst>
                                          <p:attrName>style.visibility</p:attrName>
                                        </p:attrNameLst>
                                      </p:cBhvr>
                                      <p:to>
                                        <p:strVal val="visible"/>
                                      </p:to>
                                    </p:set>
                                    <p:animEffect transition="in" filter="circle(in)">
                                      <p:cBhvr>
                                        <p:cTn id="15" dur="2000"/>
                                        <p:tgtEl>
                                          <p:spTgt spid="20486"/>
                                        </p:tgtEl>
                                      </p:cBhvr>
                                    </p:animEffect>
                                  </p:childTnLst>
                                </p:cTn>
                              </p:par>
                              <p:par>
                                <p:cTn id="16" presetID="6" presetClass="entr" presetSubtype="16" fill="hold" nodeType="withEffect">
                                  <p:stCondLst>
                                    <p:cond delay="0"/>
                                  </p:stCondLst>
                                  <p:childTnLst>
                                    <p:set>
                                      <p:cBhvr>
                                        <p:cTn id="17" dur="1" fill="hold">
                                          <p:stCondLst>
                                            <p:cond delay="0"/>
                                          </p:stCondLst>
                                        </p:cTn>
                                        <p:tgtEl>
                                          <p:spTgt spid="20485"/>
                                        </p:tgtEl>
                                        <p:attrNameLst>
                                          <p:attrName>style.visibility</p:attrName>
                                        </p:attrNameLst>
                                      </p:cBhvr>
                                      <p:to>
                                        <p:strVal val="visible"/>
                                      </p:to>
                                    </p:set>
                                    <p:animEffect transition="in" filter="circle(in)">
                                      <p:cBhvr>
                                        <p:cTn id="18" dur="2000"/>
                                        <p:tgtEl>
                                          <p:spTgt spid="20485"/>
                                        </p:tgtEl>
                                      </p:cBhvr>
                                    </p:animEffect>
                                  </p:childTnLst>
                                </p:cTn>
                              </p:par>
                              <p:par>
                                <p:cTn id="19" presetID="6" presetClass="entr" presetSubtype="16" fill="hold" nodeType="withEffect">
                                  <p:stCondLst>
                                    <p:cond delay="0"/>
                                  </p:stCondLst>
                                  <p:childTnLst>
                                    <p:set>
                                      <p:cBhvr>
                                        <p:cTn id="20" dur="1" fill="hold">
                                          <p:stCondLst>
                                            <p:cond delay="0"/>
                                          </p:stCondLst>
                                        </p:cTn>
                                        <p:tgtEl>
                                          <p:spTgt spid="20484"/>
                                        </p:tgtEl>
                                        <p:attrNameLst>
                                          <p:attrName>style.visibility</p:attrName>
                                        </p:attrNameLst>
                                      </p:cBhvr>
                                      <p:to>
                                        <p:strVal val="visible"/>
                                      </p:to>
                                    </p:set>
                                    <p:animEffect transition="in" filter="circle(in)">
                                      <p:cBhvr>
                                        <p:cTn id="21" dur="20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07E0A6FD-5B08-E2EE-CE09-82B56DE9CB19}"/>
              </a:ext>
            </a:extLst>
          </p:cNvPr>
          <p:cNvPicPr>
            <a:picLocks noGrp="1" noChangeAspect="1"/>
          </p:cNvPicPr>
          <p:nvPr>
            <p:ph/>
          </p:nvPr>
        </p:nvPicPr>
        <p:blipFill rotWithShape="1">
          <a:blip r:embed="rId3"/>
          <a:srcRect l="15218" t="9033" r="14812"/>
          <a:stretch>
            <a:fillRect/>
          </a:stretch>
        </p:blipFill>
        <p:spPr bwMode="auto">
          <a:xfrm>
            <a:off x="357187" y="0"/>
            <a:ext cx="8429625" cy="6849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
        <p:nvSpPr>
          <p:cNvPr id="5" name="Textfeld 4">
            <a:extLst>
              <a:ext uri="{FF2B5EF4-FFF2-40B4-BE49-F238E27FC236}">
                <a16:creationId xmlns:a16="http://schemas.microsoft.com/office/drawing/2014/main" id="{87EAB7FB-57C9-DB99-9165-1D86A161FFD1}"/>
              </a:ext>
            </a:extLst>
          </p:cNvPr>
          <p:cNvSpPr txBox="1"/>
          <p:nvPr/>
        </p:nvSpPr>
        <p:spPr>
          <a:xfrm>
            <a:off x="157163" y="585788"/>
            <a:ext cx="1900237" cy="461665"/>
          </a:xfrm>
          <a:prstGeom prst="rect">
            <a:avLst/>
          </a:prstGeom>
          <a:noFill/>
        </p:spPr>
        <p:txBody>
          <a:bodyPr wrap="square" rtlCol="0">
            <a:spAutoFit/>
          </a:bodyPr>
          <a:lstStyle/>
          <a:p>
            <a:r>
              <a:rPr lang="de-DE" sz="1200" b="1" dirty="0">
                <a:solidFill>
                  <a:srgbClr val="FFFF00"/>
                </a:solidFill>
              </a:rPr>
              <a:t>NZZ</a:t>
            </a:r>
          </a:p>
          <a:p>
            <a:r>
              <a:rPr lang="de-DE" sz="1200" b="1" dirty="0">
                <a:solidFill>
                  <a:srgbClr val="FFFF00"/>
                </a:solidFill>
              </a:rPr>
              <a:t>Februar 2024</a:t>
            </a:r>
          </a:p>
        </p:txBody>
      </p:sp>
    </p:spTree>
    <p:extLst>
      <p:ext uri="{BB962C8B-B14F-4D97-AF65-F5344CB8AC3E}">
        <p14:creationId xmlns:p14="http://schemas.microsoft.com/office/powerpoint/2010/main" val="2099380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0D4EC661-E7C8-C714-E414-3F66110F2FD5}"/>
              </a:ext>
            </a:extLst>
          </p:cNvPr>
          <p:cNvPicPr>
            <a:picLocks noChangeAspect="1"/>
          </p:cNvPicPr>
          <p:nvPr/>
        </p:nvPicPr>
        <p:blipFill>
          <a:blip r:embed="rId2"/>
          <a:srcRect b="8381"/>
          <a:stretch>
            <a:fillRect/>
          </a:stretch>
        </p:blipFill>
        <p:spPr>
          <a:xfrm>
            <a:off x="377365" y="-1"/>
            <a:ext cx="8400875" cy="6869537"/>
          </a:xfrm>
          <a:prstGeom prst="rect">
            <a:avLst/>
          </a:prstGeom>
        </p:spPr>
      </p:pic>
    </p:spTree>
    <p:extLst>
      <p:ext uri="{BB962C8B-B14F-4D97-AF65-F5344CB8AC3E}">
        <p14:creationId xmlns:p14="http://schemas.microsoft.com/office/powerpoint/2010/main" val="32260110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932618AC-1E5B-6C4F-85BA-9DCED7C39CB5}"/>
              </a:ext>
            </a:extLst>
          </p:cNvPr>
          <p:cNvPicPr>
            <a:picLocks noChangeAspect="1"/>
          </p:cNvPicPr>
          <p:nvPr/>
        </p:nvPicPr>
        <p:blipFill rotWithShape="1">
          <a:blip r:embed="rId3"/>
          <a:srcRect t="4850" b="48950"/>
          <a:stretch/>
        </p:blipFill>
        <p:spPr>
          <a:xfrm>
            <a:off x="8058" y="44624"/>
            <a:ext cx="4851974" cy="3168352"/>
          </a:xfrm>
          <a:prstGeom prst="rect">
            <a:avLst/>
          </a:prstGeom>
        </p:spPr>
      </p:pic>
      <p:sp>
        <p:nvSpPr>
          <p:cNvPr id="8" name="Textfeld 7">
            <a:extLst>
              <a:ext uri="{FF2B5EF4-FFF2-40B4-BE49-F238E27FC236}">
                <a16:creationId xmlns:a16="http://schemas.microsoft.com/office/drawing/2014/main" id="{45424D5B-8319-604C-80AB-7D2A8CC93048}"/>
              </a:ext>
            </a:extLst>
          </p:cNvPr>
          <p:cNvSpPr txBox="1"/>
          <p:nvPr/>
        </p:nvSpPr>
        <p:spPr>
          <a:xfrm>
            <a:off x="50498" y="3212976"/>
            <a:ext cx="4398961" cy="2246769"/>
          </a:xfrm>
          <a:prstGeom prst="rect">
            <a:avLst/>
          </a:prstGeom>
          <a:noFill/>
        </p:spPr>
        <p:txBody>
          <a:bodyPr wrap="none" rtlCol="0">
            <a:spAutoFit/>
          </a:bodyPr>
          <a:lstStyle/>
          <a:p>
            <a:r>
              <a:rPr lang="de-DE" sz="2200" dirty="0">
                <a:solidFill>
                  <a:schemeClr val="bg1"/>
                </a:solidFill>
              </a:rPr>
              <a:t>Abu Dhabi – </a:t>
            </a:r>
          </a:p>
          <a:p>
            <a:r>
              <a:rPr lang="de-DE" sz="2200" dirty="0">
                <a:solidFill>
                  <a:schemeClr val="bg1"/>
                </a:solidFill>
              </a:rPr>
              <a:t>in Erinnerung an Damiette 1219</a:t>
            </a:r>
          </a:p>
          <a:p>
            <a:endParaRPr lang="de-DE" dirty="0">
              <a:solidFill>
                <a:schemeClr val="bg1"/>
              </a:solidFill>
            </a:endParaRPr>
          </a:p>
          <a:p>
            <a:r>
              <a:rPr lang="de-DE" dirty="0">
                <a:solidFill>
                  <a:srgbClr val="FFFF00"/>
                </a:solidFill>
              </a:rPr>
              <a:t>Christlich-islamische Erklärung</a:t>
            </a:r>
          </a:p>
          <a:p>
            <a:r>
              <a:rPr lang="de-DE" dirty="0">
                <a:solidFill>
                  <a:srgbClr val="FFFF00"/>
                </a:solidFill>
              </a:rPr>
              <a:t>zur Geschwisterlichkeit</a:t>
            </a:r>
          </a:p>
          <a:p>
            <a:r>
              <a:rPr lang="de-DE" dirty="0">
                <a:solidFill>
                  <a:srgbClr val="FFFF00"/>
                </a:solidFill>
              </a:rPr>
              <a:t>aller Menschen</a:t>
            </a:r>
          </a:p>
        </p:txBody>
      </p:sp>
      <p:pic>
        <p:nvPicPr>
          <p:cNvPr id="2" name="Inhaltsplatzhalter 3">
            <a:extLst>
              <a:ext uri="{FF2B5EF4-FFF2-40B4-BE49-F238E27FC236}">
                <a16:creationId xmlns:a16="http://schemas.microsoft.com/office/drawing/2014/main" id="{EFE6615B-43E1-9EAC-0B2D-99A841218A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81502" y="57353"/>
            <a:ext cx="4127002" cy="6756024"/>
          </a:xfrm>
          <a:prstGeom prst="rect">
            <a:avLst/>
          </a:prstGeom>
        </p:spPr>
      </p:pic>
      <p:sp>
        <p:nvSpPr>
          <p:cNvPr id="3" name="Textfeld 2">
            <a:extLst>
              <a:ext uri="{FF2B5EF4-FFF2-40B4-BE49-F238E27FC236}">
                <a16:creationId xmlns:a16="http://schemas.microsoft.com/office/drawing/2014/main" id="{A69054DD-159E-6049-BCE5-1B6C2BDFBC12}"/>
              </a:ext>
            </a:extLst>
          </p:cNvPr>
          <p:cNvSpPr txBox="1"/>
          <p:nvPr/>
        </p:nvSpPr>
        <p:spPr>
          <a:xfrm>
            <a:off x="1547664" y="5877272"/>
            <a:ext cx="3156249" cy="769441"/>
          </a:xfrm>
          <a:prstGeom prst="rect">
            <a:avLst/>
          </a:prstGeom>
          <a:noFill/>
        </p:spPr>
        <p:txBody>
          <a:bodyPr wrap="none" rtlCol="0">
            <a:spAutoFit/>
          </a:bodyPr>
          <a:lstStyle/>
          <a:p>
            <a:pPr algn="r"/>
            <a:r>
              <a:rPr lang="de-DE" dirty="0">
                <a:solidFill>
                  <a:srgbClr val="FFC000"/>
                </a:solidFill>
              </a:rPr>
              <a:t>Enzyklika Fratelli Tutti</a:t>
            </a:r>
          </a:p>
          <a:p>
            <a:pPr algn="r"/>
            <a:r>
              <a:rPr lang="de-DE" sz="2000" i="0" dirty="0">
                <a:solidFill>
                  <a:schemeClr val="bg1"/>
                </a:solidFill>
              </a:rPr>
              <a:t>Franziskusfest 2020</a:t>
            </a:r>
          </a:p>
        </p:txBody>
      </p:sp>
    </p:spTree>
    <p:extLst>
      <p:ext uri="{BB962C8B-B14F-4D97-AF65-F5344CB8AC3E}">
        <p14:creationId xmlns:p14="http://schemas.microsoft.com/office/powerpoint/2010/main" val="1856627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Abu Dhabi building project will house mosque, church and synagogue">
            <a:extLst>
              <a:ext uri="{FF2B5EF4-FFF2-40B4-BE49-F238E27FC236}">
                <a16:creationId xmlns:a16="http://schemas.microsoft.com/office/drawing/2014/main" id="{C9B748C5-AEA7-DBF4-49F3-B478A6B973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633"/>
          <a:stretch/>
        </p:blipFill>
        <p:spPr bwMode="auto">
          <a:xfrm>
            <a:off x="395536" y="692696"/>
            <a:ext cx="6857995" cy="3862096"/>
          </a:xfrm>
          <a:custGeom>
            <a:avLst/>
            <a:gdLst/>
            <a:ahLst/>
            <a:cxnLst/>
            <a:rect l="l" t="t" r="r" b="b"/>
            <a:pathLst>
              <a:path w="12192000" h="6857681">
                <a:moveTo>
                  <a:pt x="0" y="0"/>
                </a:moveTo>
                <a:lnTo>
                  <a:pt x="6033794" y="0"/>
                </a:lnTo>
                <a:lnTo>
                  <a:pt x="6104632" y="17448"/>
                </a:lnTo>
                <a:cubicBezTo>
                  <a:pt x="6167597" y="23966"/>
                  <a:pt x="6148747" y="27214"/>
                  <a:pt x="6198111" y="26888"/>
                </a:cubicBezTo>
                <a:cubicBezTo>
                  <a:pt x="6203032" y="26525"/>
                  <a:pt x="6212450" y="35708"/>
                  <a:pt x="6231511" y="33431"/>
                </a:cubicBezTo>
                <a:cubicBezTo>
                  <a:pt x="6261681" y="37362"/>
                  <a:pt x="6245025" y="48416"/>
                  <a:pt x="6283668" y="52056"/>
                </a:cubicBezTo>
                <a:cubicBezTo>
                  <a:pt x="6280095" y="55478"/>
                  <a:pt x="6317954" y="53783"/>
                  <a:pt x="6321602" y="65933"/>
                </a:cubicBezTo>
                <a:cubicBezTo>
                  <a:pt x="6338020" y="69803"/>
                  <a:pt x="6363241" y="73066"/>
                  <a:pt x="6382175" y="75274"/>
                </a:cubicBezTo>
                <a:cubicBezTo>
                  <a:pt x="6410543" y="81224"/>
                  <a:pt x="6424665" y="87641"/>
                  <a:pt x="6428857" y="91880"/>
                </a:cubicBezTo>
                <a:cubicBezTo>
                  <a:pt x="6457257" y="98611"/>
                  <a:pt x="6454186" y="99822"/>
                  <a:pt x="6491478" y="114104"/>
                </a:cubicBezTo>
                <a:cubicBezTo>
                  <a:pt x="6513363" y="108974"/>
                  <a:pt x="6532168" y="120070"/>
                  <a:pt x="6541328" y="130204"/>
                </a:cubicBezTo>
                <a:cubicBezTo>
                  <a:pt x="6566101" y="139804"/>
                  <a:pt x="6619910" y="162727"/>
                  <a:pt x="6655300" y="165762"/>
                </a:cubicBezTo>
                <a:cubicBezTo>
                  <a:pt x="6709422" y="165032"/>
                  <a:pt x="6694278" y="176304"/>
                  <a:pt x="6718357" y="184874"/>
                </a:cubicBezTo>
                <a:cubicBezTo>
                  <a:pt x="6737101" y="195527"/>
                  <a:pt x="6734493" y="186329"/>
                  <a:pt x="6754054" y="199796"/>
                </a:cubicBezTo>
                <a:lnTo>
                  <a:pt x="6790284" y="215417"/>
                </a:lnTo>
                <a:lnTo>
                  <a:pt x="6833979" y="239878"/>
                </a:lnTo>
                <a:lnTo>
                  <a:pt x="6843981" y="246602"/>
                </a:lnTo>
                <a:cubicBezTo>
                  <a:pt x="6849111" y="246626"/>
                  <a:pt x="6852366" y="247045"/>
                  <a:pt x="6854445" y="247782"/>
                </a:cubicBezTo>
                <a:cubicBezTo>
                  <a:pt x="6854496" y="247881"/>
                  <a:pt x="6854549" y="247980"/>
                  <a:pt x="6854600" y="248079"/>
                </a:cubicBezTo>
                <a:lnTo>
                  <a:pt x="6869364" y="251040"/>
                </a:lnTo>
                <a:cubicBezTo>
                  <a:pt x="6886479" y="251404"/>
                  <a:pt x="6920818" y="277370"/>
                  <a:pt x="6937072" y="276678"/>
                </a:cubicBezTo>
                <a:cubicBezTo>
                  <a:pt x="6944247" y="293133"/>
                  <a:pt x="6941053" y="265766"/>
                  <a:pt x="6968404" y="280704"/>
                </a:cubicBezTo>
                <a:cubicBezTo>
                  <a:pt x="6980596" y="282696"/>
                  <a:pt x="6985722" y="284716"/>
                  <a:pt x="6995938" y="286247"/>
                </a:cubicBezTo>
                <a:cubicBezTo>
                  <a:pt x="6996079" y="286667"/>
                  <a:pt x="7029560" y="289467"/>
                  <a:pt x="7029701" y="289887"/>
                </a:cubicBezTo>
                <a:lnTo>
                  <a:pt x="7054104" y="293980"/>
                </a:lnTo>
                <a:lnTo>
                  <a:pt x="7059678" y="296051"/>
                </a:lnTo>
                <a:lnTo>
                  <a:pt x="7092167" y="292851"/>
                </a:lnTo>
                <a:lnTo>
                  <a:pt x="7108387" y="292672"/>
                </a:lnTo>
                <a:lnTo>
                  <a:pt x="7114139" y="289579"/>
                </a:lnTo>
                <a:cubicBezTo>
                  <a:pt x="7119705" y="287930"/>
                  <a:pt x="7126840" y="287741"/>
                  <a:pt x="7137488" y="290860"/>
                </a:cubicBezTo>
                <a:lnTo>
                  <a:pt x="7139729" y="292153"/>
                </a:lnTo>
                <a:lnTo>
                  <a:pt x="7172532" y="286561"/>
                </a:lnTo>
                <a:cubicBezTo>
                  <a:pt x="7179544" y="284784"/>
                  <a:pt x="7207552" y="294171"/>
                  <a:pt x="7213458" y="290616"/>
                </a:cubicBezTo>
                <a:cubicBezTo>
                  <a:pt x="7269364" y="295457"/>
                  <a:pt x="7303569" y="278925"/>
                  <a:pt x="7371827" y="290351"/>
                </a:cubicBezTo>
                <a:cubicBezTo>
                  <a:pt x="7417519" y="294938"/>
                  <a:pt x="7443196" y="294841"/>
                  <a:pt x="7472683" y="298450"/>
                </a:cubicBezTo>
                <a:cubicBezTo>
                  <a:pt x="7502170" y="302059"/>
                  <a:pt x="7529752" y="308462"/>
                  <a:pt x="7548749" y="312007"/>
                </a:cubicBezTo>
                <a:cubicBezTo>
                  <a:pt x="7567746" y="315552"/>
                  <a:pt x="7562619" y="317217"/>
                  <a:pt x="7586664" y="319723"/>
                </a:cubicBezTo>
                <a:cubicBezTo>
                  <a:pt x="7610709" y="322229"/>
                  <a:pt x="7669675" y="320322"/>
                  <a:pt x="7693021" y="327043"/>
                </a:cubicBezTo>
                <a:cubicBezTo>
                  <a:pt x="7718238" y="326359"/>
                  <a:pt x="7721537" y="337391"/>
                  <a:pt x="7735314" y="336075"/>
                </a:cubicBezTo>
                <a:cubicBezTo>
                  <a:pt x="7806549" y="352546"/>
                  <a:pt x="7865892" y="349618"/>
                  <a:pt x="7952583" y="346950"/>
                </a:cubicBezTo>
                <a:cubicBezTo>
                  <a:pt x="8009730" y="351831"/>
                  <a:pt x="8008698" y="354607"/>
                  <a:pt x="8033745" y="357420"/>
                </a:cubicBezTo>
                <a:cubicBezTo>
                  <a:pt x="8041390" y="360247"/>
                  <a:pt x="8045181" y="350414"/>
                  <a:pt x="8052068" y="354306"/>
                </a:cubicBezTo>
                <a:lnTo>
                  <a:pt x="8087434" y="359505"/>
                </a:lnTo>
                <a:lnTo>
                  <a:pt x="8113399" y="369645"/>
                </a:lnTo>
                <a:lnTo>
                  <a:pt x="8137804" y="376078"/>
                </a:lnTo>
                <a:lnTo>
                  <a:pt x="8167138" y="378809"/>
                </a:lnTo>
                <a:cubicBezTo>
                  <a:pt x="8176124" y="381225"/>
                  <a:pt x="8176713" y="389019"/>
                  <a:pt x="8188557" y="388892"/>
                </a:cubicBezTo>
                <a:cubicBezTo>
                  <a:pt x="8224517" y="394064"/>
                  <a:pt x="8289287" y="398547"/>
                  <a:pt x="8338182" y="404244"/>
                </a:cubicBezTo>
                <a:cubicBezTo>
                  <a:pt x="8362404" y="400849"/>
                  <a:pt x="8397142" y="407351"/>
                  <a:pt x="8407187" y="417040"/>
                </a:cubicBezTo>
                <a:cubicBezTo>
                  <a:pt x="8419182" y="419735"/>
                  <a:pt x="8448098" y="419784"/>
                  <a:pt x="8459765" y="417876"/>
                </a:cubicBezTo>
                <a:cubicBezTo>
                  <a:pt x="8470121" y="418155"/>
                  <a:pt x="8471999" y="421843"/>
                  <a:pt x="8485759" y="423277"/>
                </a:cubicBezTo>
                <a:cubicBezTo>
                  <a:pt x="8500778" y="426656"/>
                  <a:pt x="8533354" y="442668"/>
                  <a:pt x="8547497" y="447675"/>
                </a:cubicBezTo>
                <a:cubicBezTo>
                  <a:pt x="8561640" y="452682"/>
                  <a:pt x="8547256" y="447497"/>
                  <a:pt x="8570615" y="453317"/>
                </a:cubicBezTo>
                <a:cubicBezTo>
                  <a:pt x="8578949" y="455301"/>
                  <a:pt x="8577204" y="463036"/>
                  <a:pt x="8595122" y="466725"/>
                </a:cubicBezTo>
                <a:cubicBezTo>
                  <a:pt x="8613041" y="470415"/>
                  <a:pt x="8653176" y="474680"/>
                  <a:pt x="8678126" y="475454"/>
                </a:cubicBezTo>
                <a:cubicBezTo>
                  <a:pt x="8706000" y="462935"/>
                  <a:pt x="8696233" y="479979"/>
                  <a:pt x="8747203" y="464224"/>
                </a:cubicBezTo>
                <a:cubicBezTo>
                  <a:pt x="8748514" y="466239"/>
                  <a:pt x="8769343" y="465372"/>
                  <a:pt x="8790692" y="466720"/>
                </a:cubicBezTo>
                <a:cubicBezTo>
                  <a:pt x="8812041" y="468068"/>
                  <a:pt x="8857501" y="479363"/>
                  <a:pt x="8875298" y="472310"/>
                </a:cubicBezTo>
                <a:lnTo>
                  <a:pt x="9032306" y="471571"/>
                </a:lnTo>
                <a:lnTo>
                  <a:pt x="9122435" y="483407"/>
                </a:lnTo>
                <a:cubicBezTo>
                  <a:pt x="9153775" y="485302"/>
                  <a:pt x="9159039" y="493942"/>
                  <a:pt x="9179171" y="490552"/>
                </a:cubicBezTo>
                <a:cubicBezTo>
                  <a:pt x="9213108" y="492737"/>
                  <a:pt x="9191622" y="508779"/>
                  <a:pt x="9230778" y="495862"/>
                </a:cubicBezTo>
                <a:cubicBezTo>
                  <a:pt x="9220076" y="509598"/>
                  <a:pt x="9249178" y="492136"/>
                  <a:pt x="9269314" y="503195"/>
                </a:cubicBezTo>
                <a:cubicBezTo>
                  <a:pt x="9297556" y="495041"/>
                  <a:pt x="9326591" y="505312"/>
                  <a:pt x="9343734" y="506508"/>
                </a:cubicBezTo>
                <a:cubicBezTo>
                  <a:pt x="9360877" y="507704"/>
                  <a:pt x="9347612" y="511465"/>
                  <a:pt x="9372172" y="510372"/>
                </a:cubicBezTo>
                <a:lnTo>
                  <a:pt x="9406856" y="515908"/>
                </a:lnTo>
                <a:cubicBezTo>
                  <a:pt x="9405045" y="511337"/>
                  <a:pt x="9410063" y="512684"/>
                  <a:pt x="9423824" y="513399"/>
                </a:cubicBezTo>
                <a:lnTo>
                  <a:pt x="9460782" y="509325"/>
                </a:lnTo>
                <a:lnTo>
                  <a:pt x="9486144" y="513434"/>
                </a:lnTo>
                <a:cubicBezTo>
                  <a:pt x="9489544" y="513295"/>
                  <a:pt x="9513720" y="508821"/>
                  <a:pt x="9513235" y="505310"/>
                </a:cubicBezTo>
                <a:cubicBezTo>
                  <a:pt x="9539685" y="520038"/>
                  <a:pt x="9542332" y="510786"/>
                  <a:pt x="9569455" y="507032"/>
                </a:cubicBezTo>
                <a:cubicBezTo>
                  <a:pt x="9592710" y="508415"/>
                  <a:pt x="9572665" y="508880"/>
                  <a:pt x="9628861" y="510620"/>
                </a:cubicBezTo>
                <a:cubicBezTo>
                  <a:pt x="9650737" y="526789"/>
                  <a:pt x="9635011" y="498901"/>
                  <a:pt x="9677951" y="521543"/>
                </a:cubicBezTo>
                <a:cubicBezTo>
                  <a:pt x="9680053" y="519778"/>
                  <a:pt x="9706563" y="521397"/>
                  <a:pt x="9720438" y="523172"/>
                </a:cubicBezTo>
                <a:cubicBezTo>
                  <a:pt x="9734313" y="524947"/>
                  <a:pt x="9746849" y="522784"/>
                  <a:pt x="9761204" y="532196"/>
                </a:cubicBezTo>
                <a:cubicBezTo>
                  <a:pt x="9771692" y="535091"/>
                  <a:pt x="9752949" y="530854"/>
                  <a:pt x="9785747" y="535781"/>
                </a:cubicBezTo>
                <a:cubicBezTo>
                  <a:pt x="9818545" y="540708"/>
                  <a:pt x="9925449" y="557390"/>
                  <a:pt x="9957993" y="561756"/>
                </a:cubicBezTo>
                <a:cubicBezTo>
                  <a:pt x="9990537" y="566122"/>
                  <a:pt x="9967648" y="568686"/>
                  <a:pt x="9981009" y="569119"/>
                </a:cubicBezTo>
                <a:cubicBezTo>
                  <a:pt x="9994370" y="569552"/>
                  <a:pt x="10023139" y="562486"/>
                  <a:pt x="10038159" y="564356"/>
                </a:cubicBezTo>
                <a:cubicBezTo>
                  <a:pt x="10057015" y="566262"/>
                  <a:pt x="10059811" y="573563"/>
                  <a:pt x="10071129" y="573194"/>
                </a:cubicBezTo>
                <a:cubicBezTo>
                  <a:pt x="10081593" y="562977"/>
                  <a:pt x="10092704" y="563090"/>
                  <a:pt x="10110830" y="569286"/>
                </a:cubicBezTo>
                <a:cubicBezTo>
                  <a:pt x="10144643" y="572070"/>
                  <a:pt x="10144670" y="561560"/>
                  <a:pt x="10177323" y="563075"/>
                </a:cubicBezTo>
                <a:cubicBezTo>
                  <a:pt x="10191652" y="562496"/>
                  <a:pt x="10199318" y="565790"/>
                  <a:pt x="10223224" y="562516"/>
                </a:cubicBezTo>
                <a:cubicBezTo>
                  <a:pt x="10240245" y="563214"/>
                  <a:pt x="10274444" y="564970"/>
                  <a:pt x="10297489" y="554688"/>
                </a:cubicBezTo>
                <a:cubicBezTo>
                  <a:pt x="10322484" y="553379"/>
                  <a:pt x="10304332" y="552915"/>
                  <a:pt x="10331612" y="555505"/>
                </a:cubicBezTo>
                <a:cubicBezTo>
                  <a:pt x="10364938" y="556023"/>
                  <a:pt x="10378810" y="549792"/>
                  <a:pt x="10398068" y="551274"/>
                </a:cubicBezTo>
                <a:cubicBezTo>
                  <a:pt x="10410608" y="547019"/>
                  <a:pt x="10396406" y="552090"/>
                  <a:pt x="10444604" y="546749"/>
                </a:cubicBezTo>
                <a:cubicBezTo>
                  <a:pt x="10463706" y="556208"/>
                  <a:pt x="10480046" y="543272"/>
                  <a:pt x="10496391" y="545310"/>
                </a:cubicBezTo>
                <a:cubicBezTo>
                  <a:pt x="10522313" y="544276"/>
                  <a:pt x="10586025" y="544389"/>
                  <a:pt x="10609659" y="542925"/>
                </a:cubicBezTo>
                <a:cubicBezTo>
                  <a:pt x="10633293" y="541461"/>
                  <a:pt x="10608137" y="539280"/>
                  <a:pt x="10638198" y="536528"/>
                </a:cubicBezTo>
                <a:cubicBezTo>
                  <a:pt x="10693566" y="548777"/>
                  <a:pt x="10724464" y="526732"/>
                  <a:pt x="10780502" y="524034"/>
                </a:cubicBezTo>
                <a:cubicBezTo>
                  <a:pt x="10814519" y="506962"/>
                  <a:pt x="10838626" y="524696"/>
                  <a:pt x="10875821" y="511631"/>
                </a:cubicBezTo>
                <a:cubicBezTo>
                  <a:pt x="10900992" y="507636"/>
                  <a:pt x="10904648" y="511453"/>
                  <a:pt x="10918825" y="509588"/>
                </a:cubicBezTo>
                <a:cubicBezTo>
                  <a:pt x="10933002" y="507723"/>
                  <a:pt x="10948992" y="503227"/>
                  <a:pt x="10960884" y="500440"/>
                </a:cubicBezTo>
                <a:cubicBezTo>
                  <a:pt x="10967249" y="504078"/>
                  <a:pt x="11016720" y="497668"/>
                  <a:pt x="11015578" y="492864"/>
                </a:cubicBezTo>
                <a:cubicBezTo>
                  <a:pt x="11022928" y="494510"/>
                  <a:pt x="11043247" y="500882"/>
                  <a:pt x="11045541" y="493276"/>
                </a:cubicBezTo>
                <a:cubicBezTo>
                  <a:pt x="11083069" y="493195"/>
                  <a:pt x="11104152" y="492128"/>
                  <a:pt x="11136980" y="502266"/>
                </a:cubicBezTo>
                <a:cubicBezTo>
                  <a:pt x="11160311" y="506043"/>
                  <a:pt x="11144016" y="504016"/>
                  <a:pt x="11158537" y="506413"/>
                </a:cubicBezTo>
                <a:cubicBezTo>
                  <a:pt x="11173058" y="508810"/>
                  <a:pt x="11197248" y="504516"/>
                  <a:pt x="11220930" y="503946"/>
                </a:cubicBezTo>
                <a:cubicBezTo>
                  <a:pt x="11244941" y="504078"/>
                  <a:pt x="11272916" y="508160"/>
                  <a:pt x="11290697" y="509588"/>
                </a:cubicBezTo>
                <a:cubicBezTo>
                  <a:pt x="11308478" y="511016"/>
                  <a:pt x="11312720" y="510673"/>
                  <a:pt x="11327615" y="512515"/>
                </a:cubicBezTo>
                <a:cubicBezTo>
                  <a:pt x="11352471" y="509065"/>
                  <a:pt x="11373358" y="510883"/>
                  <a:pt x="11391973" y="518258"/>
                </a:cubicBezTo>
                <a:cubicBezTo>
                  <a:pt x="11406458" y="520151"/>
                  <a:pt x="11399034" y="524460"/>
                  <a:pt x="11409760" y="526257"/>
                </a:cubicBezTo>
                <a:cubicBezTo>
                  <a:pt x="11420486" y="528054"/>
                  <a:pt x="11427325" y="519930"/>
                  <a:pt x="11456330" y="521896"/>
                </a:cubicBezTo>
                <a:cubicBezTo>
                  <a:pt x="11466649" y="522293"/>
                  <a:pt x="11466304" y="529914"/>
                  <a:pt x="11488341" y="531019"/>
                </a:cubicBezTo>
                <a:cubicBezTo>
                  <a:pt x="11510378" y="532124"/>
                  <a:pt x="11598983" y="536881"/>
                  <a:pt x="11631415" y="538053"/>
                </a:cubicBezTo>
                <a:cubicBezTo>
                  <a:pt x="11663847" y="539225"/>
                  <a:pt x="11650717" y="536007"/>
                  <a:pt x="11666264" y="535672"/>
                </a:cubicBezTo>
                <a:cubicBezTo>
                  <a:pt x="11681811" y="535337"/>
                  <a:pt x="11700204" y="526934"/>
                  <a:pt x="11724698" y="536041"/>
                </a:cubicBezTo>
                <a:cubicBezTo>
                  <a:pt x="11743020" y="531196"/>
                  <a:pt x="11743491" y="542315"/>
                  <a:pt x="11763807" y="545183"/>
                </a:cubicBezTo>
                <a:cubicBezTo>
                  <a:pt x="11775016" y="549241"/>
                  <a:pt x="11789046" y="548064"/>
                  <a:pt x="11798300" y="550863"/>
                </a:cubicBezTo>
                <a:cubicBezTo>
                  <a:pt x="11807554" y="553662"/>
                  <a:pt x="11814870" y="554166"/>
                  <a:pt x="11821716" y="557213"/>
                </a:cubicBezTo>
                <a:cubicBezTo>
                  <a:pt x="11828562" y="560260"/>
                  <a:pt x="11830643" y="566367"/>
                  <a:pt x="11839374" y="569145"/>
                </a:cubicBezTo>
                <a:cubicBezTo>
                  <a:pt x="11848105" y="571923"/>
                  <a:pt x="11861759" y="576813"/>
                  <a:pt x="11871722" y="578644"/>
                </a:cubicBezTo>
                <a:cubicBezTo>
                  <a:pt x="11881685" y="580475"/>
                  <a:pt x="11880173" y="577641"/>
                  <a:pt x="11899154" y="580133"/>
                </a:cubicBezTo>
                <a:cubicBezTo>
                  <a:pt x="11930093" y="585454"/>
                  <a:pt x="11957956" y="589309"/>
                  <a:pt x="11992753" y="588833"/>
                </a:cubicBezTo>
                <a:cubicBezTo>
                  <a:pt x="11999276" y="598540"/>
                  <a:pt x="12009663" y="594134"/>
                  <a:pt x="12023554" y="588997"/>
                </a:cubicBezTo>
                <a:cubicBezTo>
                  <a:pt x="12049522" y="596077"/>
                  <a:pt x="12093380" y="601562"/>
                  <a:pt x="12137802" y="617391"/>
                </a:cubicBezTo>
                <a:cubicBezTo>
                  <a:pt x="12156710" y="627093"/>
                  <a:pt x="12160884" y="628759"/>
                  <a:pt x="12174434" y="631430"/>
                </a:cubicBezTo>
                <a:lnTo>
                  <a:pt x="12192000" y="634770"/>
                </a:lnTo>
                <a:lnTo>
                  <a:pt x="12192000" y="6857681"/>
                </a:lnTo>
                <a:lnTo>
                  <a:pt x="9979612" y="6857681"/>
                </a:lnTo>
                <a:lnTo>
                  <a:pt x="9971269" y="6854457"/>
                </a:lnTo>
                <a:cubicBezTo>
                  <a:pt x="9959912" y="6851181"/>
                  <a:pt x="9949163" y="6849764"/>
                  <a:pt x="9939502" y="6851921"/>
                </a:cubicBezTo>
                <a:cubicBezTo>
                  <a:pt x="9891606" y="6835635"/>
                  <a:pt x="9864404" y="6844006"/>
                  <a:pt x="9834453" y="6832151"/>
                </a:cubicBezTo>
                <a:cubicBezTo>
                  <a:pt x="9804501" y="6820296"/>
                  <a:pt x="9801374" y="6798259"/>
                  <a:pt x="9759795" y="6780787"/>
                </a:cubicBezTo>
                <a:cubicBezTo>
                  <a:pt x="9718217" y="6763314"/>
                  <a:pt x="9629817" y="6740362"/>
                  <a:pt x="9584980" y="6727313"/>
                </a:cubicBezTo>
                <a:cubicBezTo>
                  <a:pt x="9546420" y="6722010"/>
                  <a:pt x="9530408" y="6725469"/>
                  <a:pt x="9490770" y="6702489"/>
                </a:cubicBezTo>
                <a:cubicBezTo>
                  <a:pt x="9443320" y="6701025"/>
                  <a:pt x="9424336" y="6690023"/>
                  <a:pt x="9380405" y="6676541"/>
                </a:cubicBezTo>
                <a:cubicBezTo>
                  <a:pt x="9335978" y="6675243"/>
                  <a:pt x="9297645" y="6680915"/>
                  <a:pt x="9259939" y="6674414"/>
                </a:cubicBezTo>
                <a:cubicBezTo>
                  <a:pt x="9244772" y="6679394"/>
                  <a:pt x="9230416" y="6681084"/>
                  <a:pt x="9216296" y="6672209"/>
                </a:cubicBezTo>
                <a:cubicBezTo>
                  <a:pt x="9174886" y="6673387"/>
                  <a:pt x="9165078" y="6684906"/>
                  <a:pt x="9138624" y="6674601"/>
                </a:cubicBezTo>
                <a:cubicBezTo>
                  <a:pt x="9108454" y="6672027"/>
                  <a:pt x="9060163" y="6657862"/>
                  <a:pt x="9035273" y="6656766"/>
                </a:cubicBezTo>
                <a:cubicBezTo>
                  <a:pt x="9043993" y="6670577"/>
                  <a:pt x="8988276" y="6655711"/>
                  <a:pt x="8989286" y="6668016"/>
                </a:cubicBezTo>
                <a:cubicBezTo>
                  <a:pt x="8965548" y="6651220"/>
                  <a:pt x="8960144" y="6673151"/>
                  <a:pt x="8932387" y="6668707"/>
                </a:cubicBezTo>
                <a:cubicBezTo>
                  <a:pt x="8918435" y="6662528"/>
                  <a:pt x="8909159" y="6661716"/>
                  <a:pt x="8898375" y="6669282"/>
                </a:cubicBezTo>
                <a:cubicBezTo>
                  <a:pt x="8833747" y="6639096"/>
                  <a:pt x="8863155" y="6669089"/>
                  <a:pt x="8806495" y="6658618"/>
                </a:cubicBezTo>
                <a:cubicBezTo>
                  <a:pt x="8757168" y="6647242"/>
                  <a:pt x="8702613" y="6640665"/>
                  <a:pt x="8650927" y="6611139"/>
                </a:cubicBezTo>
                <a:cubicBezTo>
                  <a:pt x="8640770" y="6602610"/>
                  <a:pt x="8619775" y="6599998"/>
                  <a:pt x="8604033" y="6605300"/>
                </a:cubicBezTo>
                <a:cubicBezTo>
                  <a:pt x="8601324" y="6606213"/>
                  <a:pt x="8598878" y="6607331"/>
                  <a:pt x="8596767" y="6608618"/>
                </a:cubicBezTo>
                <a:cubicBezTo>
                  <a:pt x="8565299" y="6587556"/>
                  <a:pt x="8548876" y="6598771"/>
                  <a:pt x="8533762" y="6584302"/>
                </a:cubicBezTo>
                <a:cubicBezTo>
                  <a:pt x="8487059" y="6579247"/>
                  <a:pt x="8451683" y="6594395"/>
                  <a:pt x="8437660" y="6581725"/>
                </a:cubicBezTo>
                <a:cubicBezTo>
                  <a:pt x="8414209" y="6582991"/>
                  <a:pt x="8383722" y="6598678"/>
                  <a:pt x="8364494" y="6585073"/>
                </a:cubicBezTo>
                <a:cubicBezTo>
                  <a:pt x="8363342" y="6596536"/>
                  <a:pt x="8336540" y="6576888"/>
                  <a:pt x="8323751" y="6584665"/>
                </a:cubicBezTo>
                <a:cubicBezTo>
                  <a:pt x="8314841" y="6591411"/>
                  <a:pt x="8304634" y="6587022"/>
                  <a:pt x="8293791" y="6586903"/>
                </a:cubicBezTo>
                <a:cubicBezTo>
                  <a:pt x="8280721" y="6592424"/>
                  <a:pt x="8232642" y="6585021"/>
                  <a:pt x="8219223" y="6578961"/>
                </a:cubicBezTo>
                <a:cubicBezTo>
                  <a:pt x="8185638" y="6557431"/>
                  <a:pt x="8123924" y="6576522"/>
                  <a:pt x="8096330" y="6560092"/>
                </a:cubicBezTo>
                <a:cubicBezTo>
                  <a:pt x="8087121" y="6557869"/>
                  <a:pt x="8078422" y="6557144"/>
                  <a:pt x="8070086" y="6557355"/>
                </a:cubicBezTo>
                <a:lnTo>
                  <a:pt x="8047207" y="6560092"/>
                </a:lnTo>
                <a:lnTo>
                  <a:pt x="8041620" y="6565163"/>
                </a:lnTo>
                <a:lnTo>
                  <a:pt x="8027134" y="6564473"/>
                </a:lnTo>
                <a:lnTo>
                  <a:pt x="8023214" y="6565355"/>
                </a:lnTo>
                <a:cubicBezTo>
                  <a:pt x="8015729" y="6567060"/>
                  <a:pt x="8008307" y="6568574"/>
                  <a:pt x="8000801" y="6569339"/>
                </a:cubicBezTo>
                <a:cubicBezTo>
                  <a:pt x="8005606" y="6544751"/>
                  <a:pt x="7937754" y="6571777"/>
                  <a:pt x="7954618" y="6551428"/>
                </a:cubicBezTo>
                <a:cubicBezTo>
                  <a:pt x="7914215" y="6551344"/>
                  <a:pt x="7940865" y="6531998"/>
                  <a:pt x="7896427" y="6551123"/>
                </a:cubicBezTo>
                <a:lnTo>
                  <a:pt x="7643090" y="6532163"/>
                </a:lnTo>
                <a:cubicBezTo>
                  <a:pt x="7673996" y="6576436"/>
                  <a:pt x="7562550" y="6494154"/>
                  <a:pt x="7553164" y="6525457"/>
                </a:cubicBezTo>
                <a:cubicBezTo>
                  <a:pt x="7546247" y="6496957"/>
                  <a:pt x="7465610" y="6497391"/>
                  <a:pt x="7421154" y="6476273"/>
                </a:cubicBezTo>
                <a:cubicBezTo>
                  <a:pt x="7361551" y="6472649"/>
                  <a:pt x="7315144" y="6450550"/>
                  <a:pt x="7255968" y="6462166"/>
                </a:cubicBezTo>
                <a:cubicBezTo>
                  <a:pt x="7253251" y="6458417"/>
                  <a:pt x="7249451" y="6455333"/>
                  <a:pt x="7244911" y="6452730"/>
                </a:cubicBezTo>
                <a:lnTo>
                  <a:pt x="7230265" y="6446549"/>
                </a:lnTo>
                <a:lnTo>
                  <a:pt x="7227815" y="6447125"/>
                </a:lnTo>
                <a:cubicBezTo>
                  <a:pt x="7217801" y="6447570"/>
                  <a:pt x="7212312" y="6446146"/>
                  <a:pt x="7208840" y="6443899"/>
                </a:cubicBezTo>
                <a:lnTo>
                  <a:pt x="7205995" y="6440529"/>
                </a:lnTo>
                <a:lnTo>
                  <a:pt x="7193384" y="6437481"/>
                </a:lnTo>
                <a:lnTo>
                  <a:pt x="7169652" y="6429226"/>
                </a:lnTo>
                <a:lnTo>
                  <a:pt x="7164173" y="6429791"/>
                </a:lnTo>
                <a:lnTo>
                  <a:pt x="7126763" y="6420626"/>
                </a:lnTo>
                <a:lnTo>
                  <a:pt x="7125753" y="6421501"/>
                </a:lnTo>
                <a:cubicBezTo>
                  <a:pt x="7122639" y="6423254"/>
                  <a:pt x="7118733" y="6424154"/>
                  <a:pt x="7113057" y="6423293"/>
                </a:cubicBezTo>
                <a:cubicBezTo>
                  <a:pt x="7114552" y="6439288"/>
                  <a:pt x="7106783" y="6428384"/>
                  <a:pt x="7089914" y="6424434"/>
                </a:cubicBezTo>
                <a:cubicBezTo>
                  <a:pt x="7088470" y="6448394"/>
                  <a:pt x="7044915" y="6428308"/>
                  <a:pt x="7030458" y="6439456"/>
                </a:cubicBezTo>
                <a:cubicBezTo>
                  <a:pt x="7018098" y="6436014"/>
                  <a:pt x="7005002" y="6432811"/>
                  <a:pt x="6991398" y="6430012"/>
                </a:cubicBezTo>
                <a:lnTo>
                  <a:pt x="6983250" y="6428652"/>
                </a:lnTo>
                <a:lnTo>
                  <a:pt x="6982969" y="6428851"/>
                </a:lnTo>
                <a:cubicBezTo>
                  <a:pt x="6980946" y="6429033"/>
                  <a:pt x="6978171" y="6428766"/>
                  <a:pt x="6974140" y="6427864"/>
                </a:cubicBezTo>
                <a:lnTo>
                  <a:pt x="6968396" y="6426177"/>
                </a:lnTo>
                <a:lnTo>
                  <a:pt x="6952590" y="6423541"/>
                </a:lnTo>
                <a:lnTo>
                  <a:pt x="6946361" y="6424122"/>
                </a:lnTo>
                <a:lnTo>
                  <a:pt x="6942752" y="6426497"/>
                </a:lnTo>
                <a:lnTo>
                  <a:pt x="6941472" y="6425953"/>
                </a:lnTo>
                <a:cubicBezTo>
                  <a:pt x="6933258" y="6419432"/>
                  <a:pt x="6934084" y="6412085"/>
                  <a:pt x="6907932" y="6428597"/>
                </a:cubicBezTo>
                <a:cubicBezTo>
                  <a:pt x="6887113" y="6416820"/>
                  <a:pt x="6874835" y="6427475"/>
                  <a:pt x="6837100" y="6425985"/>
                </a:cubicBezTo>
                <a:cubicBezTo>
                  <a:pt x="6826990" y="6416391"/>
                  <a:pt x="6813527" y="6417132"/>
                  <a:pt x="6798354" y="6421041"/>
                </a:cubicBezTo>
                <a:cubicBezTo>
                  <a:pt x="6766250" y="6412267"/>
                  <a:pt x="6729955" y="6415375"/>
                  <a:pt x="6690235" y="6411268"/>
                </a:cubicBezTo>
                <a:cubicBezTo>
                  <a:pt x="6654585" y="6395260"/>
                  <a:pt x="6622599" y="6408785"/>
                  <a:pt x="6580197" y="6404322"/>
                </a:cubicBezTo>
                <a:cubicBezTo>
                  <a:pt x="6554864" y="6382418"/>
                  <a:pt x="6541862" y="6413854"/>
                  <a:pt x="6516748" y="6416928"/>
                </a:cubicBezTo>
                <a:lnTo>
                  <a:pt x="6510427" y="6416567"/>
                </a:lnTo>
                <a:lnTo>
                  <a:pt x="6496409" y="6411723"/>
                </a:lnTo>
                <a:lnTo>
                  <a:pt x="6491671" y="6409264"/>
                </a:lnTo>
                <a:cubicBezTo>
                  <a:pt x="6488210" y="6407807"/>
                  <a:pt x="6485652" y="6407144"/>
                  <a:pt x="6483603" y="6407023"/>
                </a:cubicBezTo>
                <a:lnTo>
                  <a:pt x="6483235" y="6407169"/>
                </a:lnTo>
                <a:lnTo>
                  <a:pt x="6476007" y="6404672"/>
                </a:lnTo>
                <a:cubicBezTo>
                  <a:pt x="6464202" y="6399995"/>
                  <a:pt x="6453088" y="6395002"/>
                  <a:pt x="6442802" y="6389891"/>
                </a:cubicBezTo>
                <a:cubicBezTo>
                  <a:pt x="6423332" y="6398448"/>
                  <a:pt x="6390988" y="6372810"/>
                  <a:pt x="6377838" y="6395551"/>
                </a:cubicBezTo>
                <a:cubicBezTo>
                  <a:pt x="6363436" y="6389290"/>
                  <a:pt x="6361258" y="6377704"/>
                  <a:pt x="6354860" y="6393247"/>
                </a:cubicBezTo>
                <a:cubicBezTo>
                  <a:pt x="6349784" y="6391587"/>
                  <a:pt x="6345558" y="6391878"/>
                  <a:pt x="6341683" y="6393098"/>
                </a:cubicBezTo>
                <a:lnTo>
                  <a:pt x="6340276" y="6393789"/>
                </a:lnTo>
                <a:lnTo>
                  <a:pt x="6308531" y="6379516"/>
                </a:lnTo>
                <a:lnTo>
                  <a:pt x="6302948" y="6379253"/>
                </a:lnTo>
                <a:cubicBezTo>
                  <a:pt x="6248814" y="6382108"/>
                  <a:pt x="6205926" y="6362006"/>
                  <a:pt x="6140607" y="6334265"/>
                </a:cubicBezTo>
                <a:cubicBezTo>
                  <a:pt x="6137487" y="6331108"/>
                  <a:pt x="6051161" y="6339116"/>
                  <a:pt x="6050365" y="6335126"/>
                </a:cubicBezTo>
                <a:cubicBezTo>
                  <a:pt x="6006576" y="6331181"/>
                  <a:pt x="6035144" y="6327580"/>
                  <a:pt x="5978838" y="6322018"/>
                </a:cubicBezTo>
                <a:cubicBezTo>
                  <a:pt x="5962530" y="6314338"/>
                  <a:pt x="5894920" y="6289616"/>
                  <a:pt x="5897645" y="6301654"/>
                </a:cubicBezTo>
                <a:lnTo>
                  <a:pt x="5796158" y="6279213"/>
                </a:lnTo>
                <a:lnTo>
                  <a:pt x="5664797" y="6258481"/>
                </a:lnTo>
                <a:lnTo>
                  <a:pt x="5558293" y="6242384"/>
                </a:lnTo>
                <a:lnTo>
                  <a:pt x="5549921" y="6243309"/>
                </a:lnTo>
                <a:lnTo>
                  <a:pt x="5528450" y="6240218"/>
                </a:lnTo>
                <a:lnTo>
                  <a:pt x="5520604" y="6238128"/>
                </a:lnTo>
                <a:cubicBezTo>
                  <a:pt x="5515114" y="6237034"/>
                  <a:pt x="5511354" y="6236750"/>
                  <a:pt x="5508634" y="6237043"/>
                </a:cubicBezTo>
                <a:lnTo>
                  <a:pt x="5508268" y="6237311"/>
                </a:lnTo>
                <a:lnTo>
                  <a:pt x="5497199" y="6235718"/>
                </a:lnTo>
                <a:cubicBezTo>
                  <a:pt x="5478687" y="6232353"/>
                  <a:pt x="5460838" y="6228438"/>
                  <a:pt x="5443971" y="6224189"/>
                </a:cubicBezTo>
                <a:cubicBezTo>
                  <a:pt x="5425088" y="6239333"/>
                  <a:pt x="5365198" y="6213813"/>
                  <a:pt x="5364587" y="6245607"/>
                </a:cubicBezTo>
                <a:cubicBezTo>
                  <a:pt x="5341603" y="6240798"/>
                  <a:pt x="5330518" y="6226543"/>
                  <a:pt x="5333425" y="6247706"/>
                </a:cubicBezTo>
                <a:cubicBezTo>
                  <a:pt x="5325718" y="6246708"/>
                  <a:pt x="5320498" y="6247999"/>
                  <a:pt x="5316391" y="6250403"/>
                </a:cubicBezTo>
                <a:lnTo>
                  <a:pt x="5315083" y="6251588"/>
                </a:lnTo>
                <a:lnTo>
                  <a:pt x="5264093" y="6240388"/>
                </a:lnTo>
                <a:lnTo>
                  <a:pt x="5256734" y="6241276"/>
                </a:lnTo>
                <a:lnTo>
                  <a:pt x="5224251" y="6230935"/>
                </a:lnTo>
                <a:lnTo>
                  <a:pt x="5207068" y="6227214"/>
                </a:lnTo>
                <a:lnTo>
                  <a:pt x="5203042" y="6222819"/>
                </a:lnTo>
                <a:lnTo>
                  <a:pt x="5013633" y="6212104"/>
                </a:lnTo>
                <a:cubicBezTo>
                  <a:pt x="5007363" y="6208771"/>
                  <a:pt x="4867451" y="6189553"/>
                  <a:pt x="4863573" y="6184654"/>
                </a:cubicBezTo>
                <a:lnTo>
                  <a:pt x="4651416" y="6166539"/>
                </a:lnTo>
                <a:cubicBezTo>
                  <a:pt x="4624977" y="6160344"/>
                  <a:pt x="4469364" y="6128170"/>
                  <a:pt x="4481486" y="6142882"/>
                </a:cubicBezTo>
                <a:cubicBezTo>
                  <a:pt x="4405439" y="6106748"/>
                  <a:pt x="4365783" y="6101727"/>
                  <a:pt x="4269331" y="6098123"/>
                </a:cubicBezTo>
                <a:cubicBezTo>
                  <a:pt x="4210440" y="6124597"/>
                  <a:pt x="4245321" y="6098279"/>
                  <a:pt x="4190801" y="6099192"/>
                </a:cubicBezTo>
                <a:cubicBezTo>
                  <a:pt x="4212420" y="6071793"/>
                  <a:pt x="4151268" y="6084104"/>
                  <a:pt x="4127486" y="6076624"/>
                </a:cubicBezTo>
                <a:cubicBezTo>
                  <a:pt x="4117403" y="6077826"/>
                  <a:pt x="4107474" y="6080022"/>
                  <a:pt x="4097468" y="6082472"/>
                </a:cubicBezTo>
                <a:lnTo>
                  <a:pt x="4092230" y="6083737"/>
                </a:lnTo>
                <a:lnTo>
                  <a:pt x="4072646" y="6083192"/>
                </a:lnTo>
                <a:lnTo>
                  <a:pt x="4065392" y="6090055"/>
                </a:lnTo>
                <a:lnTo>
                  <a:pt x="4034674" y="6094262"/>
                </a:lnTo>
                <a:cubicBezTo>
                  <a:pt x="4023438" y="6094753"/>
                  <a:pt x="4011659" y="6094013"/>
                  <a:pt x="3999109" y="6091300"/>
                </a:cubicBezTo>
                <a:cubicBezTo>
                  <a:pt x="3960965" y="6070220"/>
                  <a:pt x="3878759" y="6097089"/>
                  <a:pt x="3832245" y="6069403"/>
                </a:cubicBezTo>
                <a:cubicBezTo>
                  <a:pt x="3780875" y="6064935"/>
                  <a:pt x="3723613" y="6065226"/>
                  <a:pt x="3690889" y="6064489"/>
                </a:cubicBezTo>
                <a:cubicBezTo>
                  <a:pt x="3674068" y="6075123"/>
                  <a:pt x="3636813" y="6049759"/>
                  <a:pt x="3635899" y="6064980"/>
                </a:cubicBezTo>
                <a:lnTo>
                  <a:pt x="3620576" y="6070271"/>
                </a:lnTo>
                <a:lnTo>
                  <a:pt x="3604087" y="6064439"/>
                </a:lnTo>
                <a:cubicBezTo>
                  <a:pt x="3590166" y="6069757"/>
                  <a:pt x="3579308" y="6073243"/>
                  <a:pt x="3568387" y="6069146"/>
                </a:cubicBezTo>
                <a:lnTo>
                  <a:pt x="3503818" y="6089506"/>
                </a:lnTo>
                <a:cubicBezTo>
                  <a:pt x="3510915" y="6100196"/>
                  <a:pt x="3472416" y="6088681"/>
                  <a:pt x="3466246" y="6098777"/>
                </a:cubicBezTo>
                <a:cubicBezTo>
                  <a:pt x="3462890" y="6107015"/>
                  <a:pt x="3450430" y="6105442"/>
                  <a:pt x="3440422" y="6107901"/>
                </a:cubicBezTo>
                <a:cubicBezTo>
                  <a:pt x="3432391" y="6116010"/>
                  <a:pt x="3383132" y="6120663"/>
                  <a:pt x="3366542" y="6118330"/>
                </a:cubicBezTo>
                <a:cubicBezTo>
                  <a:pt x="3311828" y="6124732"/>
                  <a:pt x="3277604" y="6138667"/>
                  <a:pt x="3240669" y="6130264"/>
                </a:cubicBezTo>
                <a:cubicBezTo>
                  <a:pt x="3230661" y="6130422"/>
                  <a:pt x="3222184" y="6131822"/>
                  <a:pt x="3214708" y="6133988"/>
                </a:cubicBezTo>
                <a:lnTo>
                  <a:pt x="3194214" y="6147821"/>
                </a:lnTo>
                <a:lnTo>
                  <a:pt x="3180468" y="6150623"/>
                </a:lnTo>
                <a:lnTo>
                  <a:pt x="3177508" y="6152351"/>
                </a:lnTo>
                <a:cubicBezTo>
                  <a:pt x="3171873" y="6155673"/>
                  <a:pt x="3166158" y="6158806"/>
                  <a:pt x="3159834" y="6161276"/>
                </a:cubicBezTo>
                <a:cubicBezTo>
                  <a:pt x="3135185" y="6159416"/>
                  <a:pt x="3121213" y="6160394"/>
                  <a:pt x="3104835" y="6155927"/>
                </a:cubicBezTo>
                <a:cubicBezTo>
                  <a:pt x="3067805" y="6165414"/>
                  <a:pt x="3078432" y="6141523"/>
                  <a:pt x="3051373" y="6169421"/>
                </a:cubicBezTo>
                <a:cubicBezTo>
                  <a:pt x="2978033" y="6169169"/>
                  <a:pt x="2947947" y="6220998"/>
                  <a:pt x="2877306" y="6208324"/>
                </a:cubicBezTo>
                <a:cubicBezTo>
                  <a:pt x="2821913" y="6217975"/>
                  <a:pt x="2762952" y="6223226"/>
                  <a:pt x="2719018" y="6227333"/>
                </a:cubicBezTo>
                <a:cubicBezTo>
                  <a:pt x="2639811" y="6232636"/>
                  <a:pt x="2504877" y="6234795"/>
                  <a:pt x="2454061" y="6236538"/>
                </a:cubicBezTo>
                <a:cubicBezTo>
                  <a:pt x="2403245" y="6238280"/>
                  <a:pt x="2420126" y="6239079"/>
                  <a:pt x="2414120" y="6237789"/>
                </a:cubicBezTo>
                <a:lnTo>
                  <a:pt x="2384765" y="6235638"/>
                </a:lnTo>
                <a:lnTo>
                  <a:pt x="2365600" y="6233135"/>
                </a:lnTo>
                <a:cubicBezTo>
                  <a:pt x="2356752" y="6235910"/>
                  <a:pt x="2350716" y="6235915"/>
                  <a:pt x="2345941" y="6234695"/>
                </a:cubicBezTo>
                <a:lnTo>
                  <a:pt x="2340941" y="6232305"/>
                </a:lnTo>
                <a:lnTo>
                  <a:pt x="2327235" y="6232519"/>
                </a:lnTo>
                <a:lnTo>
                  <a:pt x="2299646" y="6230633"/>
                </a:lnTo>
                <a:lnTo>
                  <a:pt x="2295035" y="6232443"/>
                </a:lnTo>
                <a:lnTo>
                  <a:pt x="2268728" y="6240177"/>
                </a:lnTo>
                <a:cubicBezTo>
                  <a:pt x="2268628" y="6240521"/>
                  <a:pt x="2254084" y="6233657"/>
                  <a:pt x="2253984" y="6234001"/>
                </a:cubicBezTo>
                <a:cubicBezTo>
                  <a:pt x="2239122" y="6237048"/>
                  <a:pt x="2209108" y="6234931"/>
                  <a:pt x="2191113" y="6240434"/>
                </a:cubicBezTo>
                <a:lnTo>
                  <a:pt x="2146012" y="6259810"/>
                </a:lnTo>
                <a:cubicBezTo>
                  <a:pt x="2145973" y="6259892"/>
                  <a:pt x="2128598" y="6274390"/>
                  <a:pt x="2128560" y="6274472"/>
                </a:cubicBezTo>
                <a:cubicBezTo>
                  <a:pt x="2126838" y="6275117"/>
                  <a:pt x="2124109" y="6275530"/>
                  <a:pt x="2119778" y="6275665"/>
                </a:cubicBezTo>
                <a:lnTo>
                  <a:pt x="2110434" y="6282700"/>
                </a:lnTo>
                <a:lnTo>
                  <a:pt x="2081418" y="6289059"/>
                </a:lnTo>
                <a:lnTo>
                  <a:pt x="2088526" y="6281659"/>
                </a:lnTo>
                <a:cubicBezTo>
                  <a:pt x="2076371" y="6277676"/>
                  <a:pt x="2071903" y="6270803"/>
                  <a:pt x="2059717" y="6292002"/>
                </a:cubicBezTo>
                <a:cubicBezTo>
                  <a:pt x="2032291" y="6286224"/>
                  <a:pt x="2028634" y="6298813"/>
                  <a:pt x="1993045" y="6306390"/>
                </a:cubicBezTo>
                <a:cubicBezTo>
                  <a:pt x="1976971" y="6300063"/>
                  <a:pt x="1965178" y="6303922"/>
                  <a:pt x="1954075" y="6311066"/>
                </a:cubicBezTo>
                <a:cubicBezTo>
                  <a:pt x="1918456" y="6310689"/>
                  <a:pt x="1887456" y="6322102"/>
                  <a:pt x="1848190" y="6327771"/>
                </a:cubicBezTo>
                <a:lnTo>
                  <a:pt x="1737951" y="6344513"/>
                </a:lnTo>
                <a:lnTo>
                  <a:pt x="1696709" y="6346605"/>
                </a:lnTo>
                <a:cubicBezTo>
                  <a:pt x="1692504" y="6346100"/>
                  <a:pt x="1663837" y="6347211"/>
                  <a:pt x="1661872" y="6347587"/>
                </a:cubicBezTo>
                <a:lnTo>
                  <a:pt x="1655864" y="6347808"/>
                </a:lnTo>
                <a:lnTo>
                  <a:pt x="1633028" y="6358060"/>
                </a:lnTo>
                <a:cubicBezTo>
                  <a:pt x="1618899" y="6356602"/>
                  <a:pt x="1619623" y="6369112"/>
                  <a:pt x="1606576" y="6366899"/>
                </a:cubicBezTo>
                <a:lnTo>
                  <a:pt x="1461291" y="6379054"/>
                </a:lnTo>
                <a:lnTo>
                  <a:pt x="1428798" y="6379606"/>
                </a:lnTo>
                <a:cubicBezTo>
                  <a:pt x="1424834" y="6377722"/>
                  <a:pt x="1419064" y="6376842"/>
                  <a:pt x="1409244" y="6378241"/>
                </a:cubicBezTo>
                <a:lnTo>
                  <a:pt x="1406951" y="6379043"/>
                </a:lnTo>
                <a:lnTo>
                  <a:pt x="1391002" y="6374347"/>
                </a:lnTo>
                <a:cubicBezTo>
                  <a:pt x="1385899" y="6372215"/>
                  <a:pt x="1381417" y="6369535"/>
                  <a:pt x="1377852" y="6366097"/>
                </a:cubicBezTo>
                <a:cubicBezTo>
                  <a:pt x="1352108" y="6365458"/>
                  <a:pt x="1267249" y="6359383"/>
                  <a:pt x="1239424" y="6359700"/>
                </a:cubicBezTo>
                <a:cubicBezTo>
                  <a:pt x="1211599" y="6360016"/>
                  <a:pt x="1221978" y="6361392"/>
                  <a:pt x="1208014" y="6357188"/>
                </a:cubicBezTo>
                <a:lnTo>
                  <a:pt x="1152751" y="6345283"/>
                </a:lnTo>
                <a:lnTo>
                  <a:pt x="949771" y="6335308"/>
                </a:lnTo>
                <a:cubicBezTo>
                  <a:pt x="888502" y="6312655"/>
                  <a:pt x="822682" y="6331858"/>
                  <a:pt x="752723" y="6320875"/>
                </a:cubicBezTo>
                <a:cubicBezTo>
                  <a:pt x="697396" y="6317271"/>
                  <a:pt x="686655" y="6275609"/>
                  <a:pt x="665167" y="6275293"/>
                </a:cubicBezTo>
                <a:cubicBezTo>
                  <a:pt x="657908" y="6276764"/>
                  <a:pt x="625159" y="6270979"/>
                  <a:pt x="618141" y="6273378"/>
                </a:cubicBezTo>
                <a:cubicBezTo>
                  <a:pt x="606112" y="6250236"/>
                  <a:pt x="628751" y="6263137"/>
                  <a:pt x="596498" y="6261621"/>
                </a:cubicBezTo>
                <a:cubicBezTo>
                  <a:pt x="598654" y="6267969"/>
                  <a:pt x="583476" y="6241875"/>
                  <a:pt x="568296" y="6259035"/>
                </a:cubicBezTo>
                <a:lnTo>
                  <a:pt x="550874" y="6247808"/>
                </a:lnTo>
                <a:lnTo>
                  <a:pt x="521056" y="6251759"/>
                </a:lnTo>
                <a:cubicBezTo>
                  <a:pt x="512844" y="6252767"/>
                  <a:pt x="496898" y="6238469"/>
                  <a:pt x="487255" y="6237156"/>
                </a:cubicBezTo>
                <a:cubicBezTo>
                  <a:pt x="449168" y="6235869"/>
                  <a:pt x="452372" y="6218847"/>
                  <a:pt x="431825" y="6228675"/>
                </a:cubicBezTo>
                <a:cubicBezTo>
                  <a:pt x="409674" y="6239271"/>
                  <a:pt x="353899" y="6202116"/>
                  <a:pt x="346639" y="6209624"/>
                </a:cubicBezTo>
                <a:cubicBezTo>
                  <a:pt x="335776" y="6218525"/>
                  <a:pt x="269484" y="6176632"/>
                  <a:pt x="271007" y="6188053"/>
                </a:cubicBezTo>
                <a:cubicBezTo>
                  <a:pt x="223668" y="6157668"/>
                  <a:pt x="207158" y="6173403"/>
                  <a:pt x="189996" y="6162482"/>
                </a:cubicBezTo>
                <a:cubicBezTo>
                  <a:pt x="167941" y="6147838"/>
                  <a:pt x="134526" y="6155297"/>
                  <a:pt x="121342" y="6139836"/>
                </a:cubicBezTo>
                <a:cubicBezTo>
                  <a:pt x="108158" y="6124375"/>
                  <a:pt x="113782" y="6146084"/>
                  <a:pt x="90669" y="6116573"/>
                </a:cubicBezTo>
                <a:cubicBezTo>
                  <a:pt x="76705" y="6097951"/>
                  <a:pt x="64226" y="6077165"/>
                  <a:pt x="49115" y="6053333"/>
                </a:cubicBezTo>
                <a:cubicBezTo>
                  <a:pt x="34004" y="6029501"/>
                  <a:pt x="12038" y="6070748"/>
                  <a:pt x="0" y="6024041"/>
                </a:cubicBezTo>
                <a:close/>
              </a:path>
            </a:pathLst>
          </a:custGeom>
          <a:noFill/>
          <a:extLst>
            <a:ext uri="{909E8E84-426E-40DD-AFC4-6F175D3DCCD1}">
              <a14:hiddenFill xmlns:a14="http://schemas.microsoft.com/office/drawing/2010/main">
                <a:solidFill>
                  <a:srgbClr val="FFFFFF"/>
                </a:solidFill>
              </a14:hiddenFill>
            </a:ext>
          </a:extLst>
        </p:spPr>
      </p:pic>
      <p:grpSp>
        <p:nvGrpSpPr>
          <p:cNvPr id="5" name="Group">
            <a:extLst>
              <a:ext uri="{FF2B5EF4-FFF2-40B4-BE49-F238E27FC236}">
                <a16:creationId xmlns:a16="http://schemas.microsoft.com/office/drawing/2014/main" id="{1F0E5A68-DB31-DB96-4805-23E0FC39A483}"/>
              </a:ext>
            </a:extLst>
          </p:cNvPr>
          <p:cNvGrpSpPr/>
          <p:nvPr/>
        </p:nvGrpSpPr>
        <p:grpSpPr>
          <a:xfrm>
            <a:off x="1437295" y="1761234"/>
            <a:ext cx="156869" cy="158783"/>
            <a:chOff x="0" y="0"/>
            <a:chExt cx="557754" cy="564557"/>
          </a:xfrm>
        </p:grpSpPr>
        <p:grpSp>
          <p:nvGrpSpPr>
            <p:cNvPr id="6" name="Group">
              <a:extLst>
                <a:ext uri="{FF2B5EF4-FFF2-40B4-BE49-F238E27FC236}">
                  <a16:creationId xmlns:a16="http://schemas.microsoft.com/office/drawing/2014/main" id="{EC3D79B4-CB57-C6A1-4420-675E19F05097}"/>
                </a:ext>
              </a:extLst>
            </p:cNvPr>
            <p:cNvGrpSpPr/>
            <p:nvPr/>
          </p:nvGrpSpPr>
          <p:grpSpPr>
            <a:xfrm>
              <a:off x="386980" y="5366"/>
              <a:ext cx="170775" cy="558506"/>
              <a:chOff x="-698" y="0"/>
              <a:chExt cx="170774" cy="558505"/>
            </a:xfrm>
          </p:grpSpPr>
          <p:sp>
            <p:nvSpPr>
              <p:cNvPr id="13" name="Rectangle">
                <a:extLst>
                  <a:ext uri="{FF2B5EF4-FFF2-40B4-BE49-F238E27FC236}">
                    <a16:creationId xmlns:a16="http://schemas.microsoft.com/office/drawing/2014/main" id="{E81C7DBB-4A9F-40B8-2575-03C50ED87C89}"/>
                  </a:ext>
                </a:extLst>
              </p:cNvPr>
              <p:cNvSpPr/>
              <p:nvPr/>
            </p:nvSpPr>
            <p:spPr>
              <a:xfrm>
                <a:off x="-699" y="0"/>
                <a:ext cx="74638" cy="558506"/>
              </a:xfrm>
              <a:prstGeom prst="rect">
                <a:avLst/>
              </a:prstGeom>
              <a:solidFill>
                <a:srgbClr val="FFFFFF"/>
              </a:solidFill>
              <a:ln w="12700" cap="flat">
                <a:noFill/>
                <a:miter lim="400000"/>
              </a:ln>
              <a:effectLst/>
            </p:spPr>
            <p:txBody>
              <a:bodyPr wrap="square" lIns="71438" tIns="71438" rIns="71438" bIns="71438" numCol="1" anchor="b">
                <a:noAutofit/>
              </a:bodyPr>
              <a:lstStyle/>
              <a:p>
                <a:endParaRPr sz="506"/>
              </a:p>
            </p:txBody>
          </p:sp>
          <p:sp>
            <p:nvSpPr>
              <p:cNvPr id="14" name="Rectangle">
                <a:extLst>
                  <a:ext uri="{FF2B5EF4-FFF2-40B4-BE49-F238E27FC236}">
                    <a16:creationId xmlns:a16="http://schemas.microsoft.com/office/drawing/2014/main" id="{1BE49768-6927-B9DF-A7FD-D74874AAB26A}"/>
                  </a:ext>
                </a:extLst>
              </p:cNvPr>
              <p:cNvSpPr/>
              <p:nvPr/>
            </p:nvSpPr>
            <p:spPr>
              <a:xfrm>
                <a:off x="96500" y="0"/>
                <a:ext cx="73576" cy="558506"/>
              </a:xfrm>
              <a:prstGeom prst="rect">
                <a:avLst/>
              </a:prstGeom>
              <a:solidFill>
                <a:srgbClr val="FFFFFF"/>
              </a:solidFill>
              <a:ln w="12700" cap="flat">
                <a:noFill/>
                <a:miter lim="400000"/>
              </a:ln>
              <a:effectLst/>
            </p:spPr>
            <p:txBody>
              <a:bodyPr wrap="square" lIns="71438" tIns="71438" rIns="71438" bIns="71438" numCol="1" anchor="b">
                <a:noAutofit/>
              </a:bodyPr>
              <a:lstStyle/>
              <a:p>
                <a:endParaRPr sz="506"/>
              </a:p>
            </p:txBody>
          </p:sp>
        </p:grpSp>
        <p:grpSp>
          <p:nvGrpSpPr>
            <p:cNvPr id="7" name="Group">
              <a:extLst>
                <a:ext uri="{FF2B5EF4-FFF2-40B4-BE49-F238E27FC236}">
                  <a16:creationId xmlns:a16="http://schemas.microsoft.com/office/drawing/2014/main" id="{B9072491-3EA3-AB57-09B8-E303162B6ADD}"/>
                </a:ext>
              </a:extLst>
            </p:cNvPr>
            <p:cNvGrpSpPr/>
            <p:nvPr/>
          </p:nvGrpSpPr>
          <p:grpSpPr>
            <a:xfrm>
              <a:off x="193932" y="-1"/>
              <a:ext cx="228464" cy="564559"/>
              <a:chOff x="0" y="0"/>
              <a:chExt cx="228462" cy="564557"/>
            </a:xfrm>
          </p:grpSpPr>
          <p:pic>
            <p:nvPicPr>
              <p:cNvPr id="11" name="Image" descr="Image">
                <a:extLst>
                  <a:ext uri="{FF2B5EF4-FFF2-40B4-BE49-F238E27FC236}">
                    <a16:creationId xmlns:a16="http://schemas.microsoft.com/office/drawing/2014/main" id="{A2ACA338-FB0F-8AEE-B449-3B2F039B7224}"/>
                  </a:ext>
                </a:extLst>
              </p:cNvPr>
              <p:cNvPicPr>
                <a:picLocks/>
              </p:cNvPicPr>
              <p:nvPr/>
            </p:nvPicPr>
            <p:blipFill>
              <a:blip r:embed="rId3" cstate="email">
                <a:extLst>
                  <a:ext uri="{28A0092B-C50C-407E-A947-70E740481C1C}">
                    <a14:useLocalDpi xmlns:a14="http://schemas.microsoft.com/office/drawing/2010/main"/>
                  </a:ext>
                </a:extLst>
              </a:blip>
              <a:stretch>
                <a:fillRect/>
              </a:stretch>
            </p:blipFill>
            <p:spPr>
              <a:xfrm>
                <a:off x="97759" y="3454"/>
                <a:ext cx="130704" cy="561094"/>
              </a:xfrm>
              <a:prstGeom prst="rect">
                <a:avLst/>
              </a:prstGeom>
              <a:ln w="12700" cap="flat">
                <a:noFill/>
                <a:miter lim="400000"/>
              </a:ln>
              <a:effectLst/>
            </p:spPr>
          </p:pic>
          <p:pic>
            <p:nvPicPr>
              <p:cNvPr id="12" name="Image" descr="Image">
                <a:extLst>
                  <a:ext uri="{FF2B5EF4-FFF2-40B4-BE49-F238E27FC236}">
                    <a16:creationId xmlns:a16="http://schemas.microsoft.com/office/drawing/2014/main" id="{6CB67C87-F760-CE46-E066-547DDD99F884}"/>
                  </a:ext>
                </a:extLst>
              </p:cNvPr>
              <p:cNvPicPr>
                <a:picLocks/>
              </p:cNvPicPr>
              <p:nvPr/>
            </p:nvPicPr>
            <p:blipFill>
              <a:blip r:embed="rId4" cstate="email">
                <a:extLst>
                  <a:ext uri="{28A0092B-C50C-407E-A947-70E740481C1C}">
                    <a14:useLocalDpi xmlns:a14="http://schemas.microsoft.com/office/drawing/2010/main"/>
                  </a:ext>
                </a:extLst>
              </a:blip>
              <a:srcRect/>
              <a:stretch>
                <a:fillRect/>
              </a:stretch>
            </p:blipFill>
            <p:spPr>
              <a:xfrm>
                <a:off x="0" y="0"/>
                <a:ext cx="72439" cy="564558"/>
              </a:xfrm>
              <a:prstGeom prst="rect">
                <a:avLst/>
              </a:prstGeom>
              <a:ln w="12700" cap="flat">
                <a:noFill/>
                <a:miter lim="400000"/>
              </a:ln>
              <a:effectLst/>
            </p:spPr>
          </p:pic>
        </p:grpSp>
        <p:grpSp>
          <p:nvGrpSpPr>
            <p:cNvPr id="8" name="Group">
              <a:extLst>
                <a:ext uri="{FF2B5EF4-FFF2-40B4-BE49-F238E27FC236}">
                  <a16:creationId xmlns:a16="http://schemas.microsoft.com/office/drawing/2014/main" id="{F432DF61-926C-F922-4309-471E6094852A}"/>
                </a:ext>
              </a:extLst>
            </p:cNvPr>
            <p:cNvGrpSpPr/>
            <p:nvPr/>
          </p:nvGrpSpPr>
          <p:grpSpPr>
            <a:xfrm>
              <a:off x="-1" y="2181"/>
              <a:ext cx="171835" cy="562367"/>
              <a:chOff x="0" y="0"/>
              <a:chExt cx="171833" cy="562365"/>
            </a:xfrm>
          </p:grpSpPr>
          <p:sp>
            <p:nvSpPr>
              <p:cNvPr id="9" name="Triangle">
                <a:extLst>
                  <a:ext uri="{FF2B5EF4-FFF2-40B4-BE49-F238E27FC236}">
                    <a16:creationId xmlns:a16="http://schemas.microsoft.com/office/drawing/2014/main" id="{68A899DE-4BC6-4938-AB1B-9350D9F5ABB0}"/>
                  </a:ext>
                </a:extLst>
              </p:cNvPr>
              <p:cNvSpPr/>
              <p:nvPr/>
            </p:nvSpPr>
            <p:spPr>
              <a:xfrm>
                <a:off x="0" y="0"/>
                <a:ext cx="72191" cy="5623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cap="flat">
                <a:noFill/>
                <a:miter lim="400000"/>
              </a:ln>
              <a:effectLst/>
            </p:spPr>
            <p:txBody>
              <a:bodyPr wrap="square" lIns="71438" tIns="71438" rIns="71438" bIns="71438" numCol="1" anchor="b">
                <a:noAutofit/>
              </a:bodyPr>
              <a:lstStyle/>
              <a:p>
                <a:endParaRPr sz="506"/>
              </a:p>
            </p:txBody>
          </p:sp>
          <p:sp>
            <p:nvSpPr>
              <p:cNvPr id="10" name="Triangle">
                <a:extLst>
                  <a:ext uri="{FF2B5EF4-FFF2-40B4-BE49-F238E27FC236}">
                    <a16:creationId xmlns:a16="http://schemas.microsoft.com/office/drawing/2014/main" id="{CCEF3241-5CDD-20F7-CFAE-53A42A4FC200}"/>
                  </a:ext>
                </a:extLst>
              </p:cNvPr>
              <p:cNvSpPr/>
              <p:nvPr/>
            </p:nvSpPr>
            <p:spPr>
              <a:xfrm>
                <a:off x="99643" y="0"/>
                <a:ext cx="72191" cy="5623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cap="flat">
                <a:noFill/>
                <a:miter lim="400000"/>
              </a:ln>
              <a:effectLst/>
            </p:spPr>
            <p:txBody>
              <a:bodyPr wrap="square" lIns="71438" tIns="71438" rIns="71438" bIns="71438" numCol="1" anchor="b">
                <a:noAutofit/>
              </a:bodyPr>
              <a:lstStyle/>
              <a:p>
                <a:endParaRPr sz="506"/>
              </a:p>
            </p:txBody>
          </p:sp>
        </p:grpSp>
      </p:grpSp>
      <p:sp>
        <p:nvSpPr>
          <p:cNvPr id="2" name="Textfeld 1">
            <a:extLst>
              <a:ext uri="{FF2B5EF4-FFF2-40B4-BE49-F238E27FC236}">
                <a16:creationId xmlns:a16="http://schemas.microsoft.com/office/drawing/2014/main" id="{D0FCFA43-4743-91DF-8C67-EAA90475BC77}"/>
              </a:ext>
            </a:extLst>
          </p:cNvPr>
          <p:cNvSpPr txBox="1"/>
          <p:nvPr/>
        </p:nvSpPr>
        <p:spPr>
          <a:xfrm>
            <a:off x="251520" y="188640"/>
            <a:ext cx="4125873" cy="369332"/>
          </a:xfrm>
          <a:prstGeom prst="rect">
            <a:avLst/>
          </a:prstGeom>
          <a:noFill/>
        </p:spPr>
        <p:txBody>
          <a:bodyPr wrap="none" rtlCol="0">
            <a:spAutoFit/>
          </a:bodyPr>
          <a:lstStyle/>
          <a:p>
            <a:r>
              <a:rPr lang="de-DE" sz="1800" dirty="0" err="1"/>
              <a:t>Abrahamitic</a:t>
            </a:r>
            <a:r>
              <a:rPr lang="de-DE" sz="1800" dirty="0"/>
              <a:t> Family Hous in Abu Dhabi</a:t>
            </a:r>
          </a:p>
        </p:txBody>
      </p:sp>
      <p:sp>
        <p:nvSpPr>
          <p:cNvPr id="3" name="Title 1">
            <a:extLst>
              <a:ext uri="{FF2B5EF4-FFF2-40B4-BE49-F238E27FC236}">
                <a16:creationId xmlns:a16="http://schemas.microsoft.com/office/drawing/2014/main" id="{A706318B-4365-88FC-4E37-B5812602493D}"/>
              </a:ext>
            </a:extLst>
          </p:cNvPr>
          <p:cNvSpPr>
            <a:spLocks noGrp="1"/>
          </p:cNvSpPr>
          <p:nvPr>
            <p:ph type="title"/>
          </p:nvPr>
        </p:nvSpPr>
        <p:spPr>
          <a:xfrm>
            <a:off x="648732" y="5085184"/>
            <a:ext cx="2407158" cy="1234440"/>
          </a:xfrm>
        </p:spPr>
        <p:txBody>
          <a:bodyPr>
            <a:normAutofit fontScale="90000"/>
          </a:bodyPr>
          <a:lstStyle/>
          <a:p>
            <a:r>
              <a:rPr lang="en-GB" sz="2250" dirty="0">
                <a:solidFill>
                  <a:schemeClr val="accent2">
                    <a:lumMod val="75000"/>
                  </a:schemeClr>
                </a:solidFill>
                <a:latin typeface="Bookman Old Style" panose="02050604050505020204" pitchFamily="18" charset="0"/>
              </a:rPr>
              <a:t>Not one Religion</a:t>
            </a:r>
            <a:br>
              <a:rPr lang="en-GB" sz="2250" dirty="0">
                <a:solidFill>
                  <a:schemeClr val="accent2">
                    <a:lumMod val="75000"/>
                  </a:schemeClr>
                </a:solidFill>
                <a:latin typeface="Bookman Old Style" panose="02050604050505020204" pitchFamily="18" charset="0"/>
              </a:rPr>
            </a:br>
            <a:r>
              <a:rPr lang="en-GB" sz="2250" dirty="0">
                <a:solidFill>
                  <a:schemeClr val="accent2">
                    <a:lumMod val="75000"/>
                  </a:schemeClr>
                </a:solidFill>
                <a:latin typeface="Bookman Old Style" panose="02050604050505020204" pitchFamily="18" charset="0"/>
              </a:rPr>
              <a:t>but </a:t>
            </a:r>
            <a:br>
              <a:rPr lang="en-GB" sz="2250" dirty="0">
                <a:solidFill>
                  <a:schemeClr val="accent2">
                    <a:lumMod val="75000"/>
                  </a:schemeClr>
                </a:solidFill>
                <a:latin typeface="Bookman Old Style" panose="02050604050505020204" pitchFamily="18" charset="0"/>
              </a:rPr>
            </a:br>
            <a:r>
              <a:rPr lang="en-GB" sz="2250" dirty="0">
                <a:solidFill>
                  <a:schemeClr val="accent2">
                    <a:lumMod val="75000"/>
                  </a:schemeClr>
                </a:solidFill>
                <a:latin typeface="Bookman Old Style" panose="02050604050505020204" pitchFamily="18" charset="0"/>
              </a:rPr>
              <a:t>one Humanity</a:t>
            </a:r>
          </a:p>
        </p:txBody>
      </p:sp>
      <p:sp>
        <p:nvSpPr>
          <p:cNvPr id="4" name="Text Placeholder 2">
            <a:extLst>
              <a:ext uri="{FF2B5EF4-FFF2-40B4-BE49-F238E27FC236}">
                <a16:creationId xmlns:a16="http://schemas.microsoft.com/office/drawing/2014/main" id="{CC2CF98E-DE6C-87E9-91FF-6A79F6EC9CE3}"/>
              </a:ext>
            </a:extLst>
          </p:cNvPr>
          <p:cNvSpPr txBox="1">
            <a:spLocks/>
          </p:cNvSpPr>
          <p:nvPr/>
        </p:nvSpPr>
        <p:spPr bwMode="auto">
          <a:xfrm>
            <a:off x="3491880" y="5085184"/>
            <a:ext cx="5328141" cy="1234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spcBef>
                <a:spcPts val="0"/>
              </a:spcBef>
              <a:buFontTx/>
              <a:buNone/>
            </a:pPr>
            <a:r>
              <a:rPr lang="de-DE" sz="1950" i="0" kern="0"/>
              <a:t>Religionen gibt es mehrere,</a:t>
            </a:r>
            <a:br>
              <a:rPr lang="de-DE" sz="1950" i="0" kern="0"/>
            </a:br>
            <a:r>
              <a:rPr lang="de-DE" sz="1950" i="0" kern="0"/>
              <a:t>die Menschheit ist nur eine!</a:t>
            </a:r>
          </a:p>
          <a:p>
            <a:pPr marL="0" indent="0">
              <a:spcBef>
                <a:spcPts val="0"/>
              </a:spcBef>
              <a:buFontTx/>
              <a:buNone/>
            </a:pPr>
            <a:endParaRPr lang="de-DE" sz="1950" i="0" kern="0"/>
          </a:p>
          <a:p>
            <a:pPr marL="0" indent="0">
              <a:spcBef>
                <a:spcPts val="0"/>
              </a:spcBef>
              <a:buFontTx/>
              <a:buNone/>
            </a:pPr>
            <a:r>
              <a:rPr lang="de-DE" sz="1950" i="0" kern="0"/>
              <a:t>Das „Haus der Abrahamitischen Familie“</a:t>
            </a:r>
            <a:br>
              <a:rPr lang="de-DE" sz="1950" i="0" kern="0"/>
            </a:br>
            <a:r>
              <a:rPr lang="de-DE" sz="1950" i="0" kern="0"/>
              <a:t>ist ein Ort der Begegnung, des gegenseitigen Verständnisses und der Achtung der Unterschiede.</a:t>
            </a:r>
            <a:endParaRPr lang="de-DE" sz="1950" i="0" kern="0" dirty="0"/>
          </a:p>
        </p:txBody>
      </p:sp>
    </p:spTree>
    <p:extLst>
      <p:ext uri="{BB962C8B-B14F-4D97-AF65-F5344CB8AC3E}">
        <p14:creationId xmlns:p14="http://schemas.microsoft.com/office/powerpoint/2010/main" val="27102793"/>
      </p:ext>
    </p:extLst>
  </p:cSld>
  <p:clrMapOvr>
    <a:masterClrMapping/>
  </p:clrMapOvr>
  <mc:AlternateContent xmlns:mc="http://schemas.openxmlformats.org/markup-compatibility/2006" xmlns:p14="http://schemas.microsoft.com/office/powerpoint/2010/main">
    <mc:Choice Requires="p14">
      <p:transition spd="slow" p14:dur="2000" advTm="65792"/>
    </mc:Choice>
    <mc:Fallback xmlns="">
      <p:transition spd="slow" advTm="65792"/>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711FAD2B-D808-0047-ADA9-712267F15F3D}"/>
              </a:ext>
            </a:extLst>
          </p:cNvPr>
          <p:cNvPicPr>
            <a:picLocks noGrp="1" noChangeAspect="1"/>
          </p:cNvPicPr>
          <p:nvPr>
            <p:ph/>
          </p:nvPr>
        </p:nvPicPr>
        <p:blipFill>
          <a:blip r:embed="rId2"/>
          <a:stretch>
            <a:fillRect/>
          </a:stretch>
        </p:blipFill>
        <p:spPr>
          <a:xfrm>
            <a:off x="78701" y="188640"/>
            <a:ext cx="8986598" cy="5616624"/>
          </a:xfrm>
        </p:spPr>
      </p:pic>
      <p:sp>
        <p:nvSpPr>
          <p:cNvPr id="5" name="Textfeld 4">
            <a:extLst>
              <a:ext uri="{FF2B5EF4-FFF2-40B4-BE49-F238E27FC236}">
                <a16:creationId xmlns:a16="http://schemas.microsoft.com/office/drawing/2014/main" id="{F4CE514A-BBE0-6445-B104-E19A7F7CEDEC}"/>
              </a:ext>
            </a:extLst>
          </p:cNvPr>
          <p:cNvSpPr txBox="1"/>
          <p:nvPr/>
        </p:nvSpPr>
        <p:spPr>
          <a:xfrm>
            <a:off x="166467" y="6021288"/>
            <a:ext cx="8875187" cy="646331"/>
          </a:xfrm>
          <a:prstGeom prst="rect">
            <a:avLst/>
          </a:prstGeom>
          <a:noFill/>
        </p:spPr>
        <p:txBody>
          <a:bodyPr wrap="none" rtlCol="0">
            <a:spAutoFit/>
          </a:bodyPr>
          <a:lstStyle/>
          <a:p>
            <a:r>
              <a:rPr lang="de-DE" sz="1800" dirty="0">
                <a:solidFill>
                  <a:schemeClr val="bg1"/>
                </a:solidFill>
              </a:rPr>
              <a:t>Die UNO erhebt den 4. Februar zum Welttag der Geschwisterlichkeit aller Menschen:</a:t>
            </a:r>
          </a:p>
          <a:p>
            <a:r>
              <a:rPr lang="de-DE" sz="1800" dirty="0">
                <a:solidFill>
                  <a:schemeClr val="bg1"/>
                </a:solidFill>
              </a:rPr>
              <a:t>Video zum 4. Februar 2021</a:t>
            </a:r>
          </a:p>
        </p:txBody>
      </p:sp>
    </p:spTree>
    <p:extLst>
      <p:ext uri="{BB962C8B-B14F-4D97-AF65-F5344CB8AC3E}">
        <p14:creationId xmlns:p14="http://schemas.microsoft.com/office/powerpoint/2010/main" val="33939466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FD1825D2-BB3A-3D41-A479-746A389923F7}"/>
              </a:ext>
            </a:extLst>
          </p:cNvPr>
          <p:cNvPicPr>
            <a:picLocks noChangeAspect="1"/>
          </p:cNvPicPr>
          <p:nvPr/>
        </p:nvPicPr>
        <p:blipFill rotWithShape="1">
          <a:blip r:embed="rId2"/>
          <a:srcRect l="18783" r="14233" b="10476"/>
          <a:stretch/>
        </p:blipFill>
        <p:spPr>
          <a:xfrm>
            <a:off x="179512" y="201959"/>
            <a:ext cx="3621840" cy="6454081"/>
          </a:xfrm>
          <a:prstGeom prst="rect">
            <a:avLst/>
          </a:prstGeom>
        </p:spPr>
      </p:pic>
      <p:sp>
        <p:nvSpPr>
          <p:cNvPr id="6" name="Textfeld 5">
            <a:extLst>
              <a:ext uri="{FF2B5EF4-FFF2-40B4-BE49-F238E27FC236}">
                <a16:creationId xmlns:a16="http://schemas.microsoft.com/office/drawing/2014/main" id="{9D9F3A9F-91F5-9E42-841A-0185719D8BAC}"/>
              </a:ext>
            </a:extLst>
          </p:cNvPr>
          <p:cNvSpPr txBox="1"/>
          <p:nvPr/>
        </p:nvSpPr>
        <p:spPr>
          <a:xfrm>
            <a:off x="4210430" y="908720"/>
            <a:ext cx="4826066" cy="1465786"/>
          </a:xfrm>
          <a:prstGeom prst="rect">
            <a:avLst/>
          </a:prstGeom>
          <a:noFill/>
        </p:spPr>
        <p:txBody>
          <a:bodyPr wrap="none" rtlCol="0">
            <a:spAutoFit/>
          </a:bodyPr>
          <a:lstStyle/>
          <a:p>
            <a:r>
              <a:rPr lang="de-DE" sz="2475" b="1" dirty="0">
                <a:solidFill>
                  <a:srgbClr val="FF0000"/>
                </a:solidFill>
              </a:rPr>
              <a:t>Franziskus‘ Weisheitssprüche</a:t>
            </a:r>
          </a:p>
          <a:p>
            <a:pPr algn="ctr"/>
            <a:endParaRPr lang="de-DE" sz="1500" b="1" dirty="0">
              <a:solidFill>
                <a:srgbClr val="213BFF"/>
              </a:solidFill>
            </a:endParaRPr>
          </a:p>
          <a:p>
            <a:pPr algn="ctr"/>
            <a:r>
              <a:rPr lang="de-DE" sz="1500" dirty="0">
                <a:solidFill>
                  <a:srgbClr val="213BFF"/>
                </a:solidFill>
              </a:rPr>
              <a:t>oder</a:t>
            </a:r>
          </a:p>
          <a:p>
            <a:pPr algn="ctr"/>
            <a:r>
              <a:rPr lang="de-DE" b="1" dirty="0" err="1">
                <a:solidFill>
                  <a:srgbClr val="213BFF"/>
                </a:solidFill>
              </a:rPr>
              <a:t>Apophthegmata</a:t>
            </a:r>
            <a:r>
              <a:rPr lang="de-DE" b="1" dirty="0">
                <a:solidFill>
                  <a:srgbClr val="213BFF"/>
                </a:solidFill>
              </a:rPr>
              <a:t> </a:t>
            </a:r>
            <a:r>
              <a:rPr lang="de-DE" b="1" dirty="0" err="1">
                <a:solidFill>
                  <a:srgbClr val="213BFF"/>
                </a:solidFill>
              </a:rPr>
              <a:t>Fratrum</a:t>
            </a:r>
            <a:endParaRPr lang="de-DE" b="1" dirty="0">
              <a:solidFill>
                <a:srgbClr val="213BFF"/>
              </a:solidFill>
            </a:endParaRPr>
          </a:p>
          <a:p>
            <a:pPr algn="ctr"/>
            <a:endParaRPr lang="de-DE" sz="1050" dirty="0">
              <a:solidFill>
                <a:srgbClr val="FF0000"/>
              </a:solidFill>
            </a:endParaRPr>
          </a:p>
        </p:txBody>
      </p:sp>
      <p:sp>
        <p:nvSpPr>
          <p:cNvPr id="7" name="Textfeld 6">
            <a:extLst>
              <a:ext uri="{FF2B5EF4-FFF2-40B4-BE49-F238E27FC236}">
                <a16:creationId xmlns:a16="http://schemas.microsoft.com/office/drawing/2014/main" id="{A2A0C47A-BDE9-5644-A679-3CD1229005C0}"/>
              </a:ext>
            </a:extLst>
          </p:cNvPr>
          <p:cNvSpPr txBox="1"/>
          <p:nvPr/>
        </p:nvSpPr>
        <p:spPr>
          <a:xfrm>
            <a:off x="4444608" y="2610974"/>
            <a:ext cx="3614323" cy="1569660"/>
          </a:xfrm>
          <a:prstGeom prst="rect">
            <a:avLst/>
          </a:prstGeom>
          <a:noFill/>
        </p:spPr>
        <p:txBody>
          <a:bodyPr wrap="none" rtlCol="0">
            <a:spAutoFit/>
          </a:bodyPr>
          <a:lstStyle/>
          <a:p>
            <a:pPr algn="ctr"/>
            <a:r>
              <a:rPr lang="de-DE" b="1" dirty="0"/>
              <a:t>28 Ermutigungen </a:t>
            </a:r>
          </a:p>
          <a:p>
            <a:pPr algn="ctr"/>
            <a:r>
              <a:rPr lang="de-DE" b="1" dirty="0"/>
              <a:t>als Lernweg</a:t>
            </a:r>
          </a:p>
          <a:p>
            <a:pPr algn="ctr"/>
            <a:r>
              <a:rPr lang="de-DE" b="1" dirty="0"/>
              <a:t>zu christlicher Weisheit</a:t>
            </a:r>
          </a:p>
          <a:p>
            <a:pPr algn="ctr"/>
            <a:r>
              <a:rPr lang="de-DE" b="1" dirty="0"/>
              <a:t>und glücklichem Leben</a:t>
            </a:r>
          </a:p>
        </p:txBody>
      </p:sp>
      <p:sp>
        <p:nvSpPr>
          <p:cNvPr id="8" name="Textfeld 7">
            <a:extLst>
              <a:ext uri="{FF2B5EF4-FFF2-40B4-BE49-F238E27FC236}">
                <a16:creationId xmlns:a16="http://schemas.microsoft.com/office/drawing/2014/main" id="{973A50B1-2FF2-E947-A522-24EA4052B54E}"/>
              </a:ext>
            </a:extLst>
          </p:cNvPr>
          <p:cNvSpPr txBox="1"/>
          <p:nvPr/>
        </p:nvSpPr>
        <p:spPr>
          <a:xfrm>
            <a:off x="4217276" y="4777064"/>
            <a:ext cx="4399602" cy="1477328"/>
          </a:xfrm>
          <a:prstGeom prst="rect">
            <a:avLst/>
          </a:prstGeom>
          <a:noFill/>
        </p:spPr>
        <p:txBody>
          <a:bodyPr wrap="none" rtlCol="0">
            <a:spAutoFit/>
          </a:bodyPr>
          <a:lstStyle/>
          <a:p>
            <a:pPr algn="ctr"/>
            <a:r>
              <a:rPr lang="de-DE" sz="1800" dirty="0">
                <a:solidFill>
                  <a:srgbClr val="213BFF"/>
                </a:solidFill>
              </a:rPr>
              <a:t>entstanden </a:t>
            </a:r>
          </a:p>
          <a:p>
            <a:pPr algn="ctr"/>
            <a:r>
              <a:rPr lang="de-DE" sz="1800" dirty="0">
                <a:solidFill>
                  <a:srgbClr val="213BFF"/>
                </a:solidFill>
              </a:rPr>
              <a:t>wie die Vätersprüche aus Ägypten,</a:t>
            </a:r>
          </a:p>
          <a:p>
            <a:pPr algn="ctr"/>
            <a:r>
              <a:rPr lang="de-DE" sz="1800" dirty="0">
                <a:solidFill>
                  <a:srgbClr val="213BFF"/>
                </a:solidFill>
              </a:rPr>
              <a:t>doch kunstvoll </a:t>
            </a:r>
          </a:p>
          <a:p>
            <a:pPr algn="ctr"/>
            <a:r>
              <a:rPr lang="de-DE" sz="1800" dirty="0">
                <a:solidFill>
                  <a:srgbClr val="213BFF"/>
                </a:solidFill>
              </a:rPr>
              <a:t>zu einem “Gebäude der Weisheit“ gefügt,</a:t>
            </a:r>
          </a:p>
          <a:p>
            <a:pPr algn="ctr"/>
            <a:r>
              <a:rPr lang="de-DE" sz="1800" dirty="0">
                <a:solidFill>
                  <a:srgbClr val="213BFF"/>
                </a:solidFill>
              </a:rPr>
              <a:t>durch das sich schrittweise gehen lässt</a:t>
            </a:r>
          </a:p>
        </p:txBody>
      </p:sp>
    </p:spTree>
    <p:extLst>
      <p:ext uri="{BB962C8B-B14F-4D97-AF65-F5344CB8AC3E}">
        <p14:creationId xmlns:p14="http://schemas.microsoft.com/office/powerpoint/2010/main" val="1915385520"/>
      </p:ext>
    </p:extLst>
  </p:cSld>
  <p:clrMapOvr>
    <a:masterClrMapping/>
  </p:clrMapOvr>
  <mc:AlternateContent xmlns:mc="http://schemas.openxmlformats.org/markup-compatibility/2006" xmlns:p14="http://schemas.microsoft.com/office/powerpoint/2010/main">
    <mc:Choice Requires="p14">
      <p:transition spd="slow" p14:dur="2000" advTm="84200"/>
    </mc:Choice>
    <mc:Fallback xmlns="">
      <p:transition spd="slow" advTm="842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A17E9D2-38EE-654B-AA49-C8E539703CD0}"/>
              </a:ext>
            </a:extLst>
          </p:cNvPr>
          <p:cNvPicPr>
            <a:picLocks noChangeAspect="1"/>
          </p:cNvPicPr>
          <p:nvPr/>
        </p:nvPicPr>
        <p:blipFill>
          <a:blip r:embed="rId2"/>
          <a:stretch>
            <a:fillRect/>
          </a:stretch>
        </p:blipFill>
        <p:spPr>
          <a:xfrm>
            <a:off x="107504" y="857250"/>
            <a:ext cx="6691102" cy="5143500"/>
          </a:xfrm>
          <a:prstGeom prst="rect">
            <a:avLst/>
          </a:prstGeom>
        </p:spPr>
      </p:pic>
      <p:cxnSp>
        <p:nvCxnSpPr>
          <p:cNvPr id="3" name="Gerade Verbindung 2">
            <a:extLst>
              <a:ext uri="{FF2B5EF4-FFF2-40B4-BE49-F238E27FC236}">
                <a16:creationId xmlns:a16="http://schemas.microsoft.com/office/drawing/2014/main" id="{A8A67390-39B5-F0C6-A49F-D38DAB5469A7}"/>
              </a:ext>
            </a:extLst>
          </p:cNvPr>
          <p:cNvCxnSpPr/>
          <p:nvPr/>
        </p:nvCxnSpPr>
        <p:spPr bwMode="auto">
          <a:xfrm>
            <a:off x="3635896" y="3284984"/>
            <a:ext cx="35283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 name="Textfeld 3">
            <a:extLst>
              <a:ext uri="{FF2B5EF4-FFF2-40B4-BE49-F238E27FC236}">
                <a16:creationId xmlns:a16="http://schemas.microsoft.com/office/drawing/2014/main" id="{3DB34ED4-5998-E8DF-261C-1B404D99F29C}"/>
              </a:ext>
            </a:extLst>
          </p:cNvPr>
          <p:cNvSpPr txBox="1"/>
          <p:nvPr/>
        </p:nvSpPr>
        <p:spPr>
          <a:xfrm>
            <a:off x="7020272" y="1905506"/>
            <a:ext cx="1925527" cy="3785652"/>
          </a:xfrm>
          <a:prstGeom prst="rect">
            <a:avLst/>
          </a:prstGeom>
          <a:noFill/>
        </p:spPr>
        <p:txBody>
          <a:bodyPr wrap="none" rtlCol="0">
            <a:spAutoFit/>
          </a:bodyPr>
          <a:lstStyle/>
          <a:p>
            <a:r>
              <a:rPr lang="de-DE" b="1" i="0" dirty="0">
                <a:solidFill>
                  <a:srgbClr val="FFFF00"/>
                </a:solidFill>
              </a:rPr>
              <a:t>Suchst du</a:t>
            </a:r>
          </a:p>
          <a:p>
            <a:r>
              <a:rPr lang="de-DE" b="1" i="0" dirty="0">
                <a:solidFill>
                  <a:srgbClr val="FFFF00"/>
                </a:solidFill>
              </a:rPr>
              <a:t>deinen Weg</a:t>
            </a:r>
          </a:p>
          <a:p>
            <a:r>
              <a:rPr lang="de-DE" b="1" i="0" dirty="0">
                <a:solidFill>
                  <a:srgbClr val="FFFF00"/>
                </a:solidFill>
              </a:rPr>
              <a:t>Wahrheit</a:t>
            </a:r>
          </a:p>
          <a:p>
            <a:r>
              <a:rPr lang="de-DE" b="1" i="0" dirty="0">
                <a:solidFill>
                  <a:srgbClr val="FFFF00"/>
                </a:solidFill>
              </a:rPr>
              <a:t>und Leben?</a:t>
            </a:r>
          </a:p>
          <a:p>
            <a:endParaRPr lang="de-DE" b="1" i="0" dirty="0">
              <a:solidFill>
                <a:srgbClr val="FFFF00"/>
              </a:solidFill>
            </a:endParaRPr>
          </a:p>
          <a:p>
            <a:r>
              <a:rPr lang="de-DE" b="1" i="0" dirty="0">
                <a:solidFill>
                  <a:schemeClr val="bg1"/>
                </a:solidFill>
              </a:rPr>
              <a:t>Ego </a:t>
            </a:r>
            <a:r>
              <a:rPr lang="de-DE" b="1" i="0" dirty="0" err="1">
                <a:solidFill>
                  <a:schemeClr val="bg1"/>
                </a:solidFill>
              </a:rPr>
              <a:t>sum</a:t>
            </a:r>
            <a:r>
              <a:rPr lang="de-DE" b="1" i="0" dirty="0">
                <a:solidFill>
                  <a:schemeClr val="bg1"/>
                </a:solidFill>
              </a:rPr>
              <a:t> </a:t>
            </a:r>
          </a:p>
          <a:p>
            <a:r>
              <a:rPr lang="de-DE" b="1" i="0" dirty="0">
                <a:solidFill>
                  <a:schemeClr val="bg1"/>
                </a:solidFill>
              </a:rPr>
              <a:t>via </a:t>
            </a:r>
            <a:r>
              <a:rPr lang="de-DE" b="1" i="0" dirty="0" err="1">
                <a:solidFill>
                  <a:schemeClr val="bg1"/>
                </a:solidFill>
              </a:rPr>
              <a:t>veritas</a:t>
            </a:r>
            <a:r>
              <a:rPr lang="de-DE" b="1" i="0" dirty="0">
                <a:solidFill>
                  <a:schemeClr val="bg1"/>
                </a:solidFill>
              </a:rPr>
              <a:t> </a:t>
            </a:r>
          </a:p>
          <a:p>
            <a:r>
              <a:rPr lang="de-DE" b="1" i="0" dirty="0">
                <a:solidFill>
                  <a:schemeClr val="bg1"/>
                </a:solidFill>
              </a:rPr>
              <a:t>vita!</a:t>
            </a:r>
          </a:p>
          <a:p>
            <a:endParaRPr lang="de-DE" b="1" i="0" dirty="0">
              <a:solidFill>
                <a:srgbClr val="FFFF00"/>
              </a:solidFill>
            </a:endParaRPr>
          </a:p>
          <a:p>
            <a:r>
              <a:rPr lang="de-DE" b="1" i="0" dirty="0">
                <a:solidFill>
                  <a:srgbClr val="FFFF00"/>
                </a:solidFill>
              </a:rPr>
              <a:t>Trete ein!</a:t>
            </a:r>
          </a:p>
        </p:txBody>
      </p:sp>
    </p:spTree>
    <p:extLst>
      <p:ext uri="{BB962C8B-B14F-4D97-AF65-F5344CB8AC3E}">
        <p14:creationId xmlns:p14="http://schemas.microsoft.com/office/powerpoint/2010/main" val="1680525026"/>
      </p:ext>
    </p:extLst>
  </p:cSld>
  <p:clrMapOvr>
    <a:masterClrMapping/>
  </p:clrMapOvr>
  <mc:AlternateContent xmlns:mc="http://schemas.openxmlformats.org/markup-compatibility/2006" xmlns:p14="http://schemas.microsoft.com/office/powerpoint/2010/main">
    <mc:Choice Requires="p14">
      <p:transition spd="slow" p14:dur="2000" advTm="53228"/>
    </mc:Choice>
    <mc:Fallback xmlns="">
      <p:transition spd="slow" advTm="53228"/>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D18FA5E-EE11-0141-9113-EB136A44025F}"/>
              </a:ext>
            </a:extLst>
          </p:cNvPr>
          <p:cNvPicPr>
            <a:picLocks noChangeAspect="1"/>
          </p:cNvPicPr>
          <p:nvPr/>
        </p:nvPicPr>
        <p:blipFill rotWithShape="1">
          <a:blip r:embed="rId3"/>
          <a:srcRect l="6829" b="10724"/>
          <a:stretch>
            <a:fillRect/>
          </a:stretch>
        </p:blipFill>
        <p:spPr>
          <a:xfrm>
            <a:off x="1907704" y="869930"/>
            <a:ext cx="7159514" cy="5143500"/>
          </a:xfrm>
          <a:prstGeom prst="rect">
            <a:avLst/>
          </a:prstGeom>
        </p:spPr>
      </p:pic>
      <p:sp>
        <p:nvSpPr>
          <p:cNvPr id="2" name="Textfeld 1">
            <a:extLst>
              <a:ext uri="{FF2B5EF4-FFF2-40B4-BE49-F238E27FC236}">
                <a16:creationId xmlns:a16="http://schemas.microsoft.com/office/drawing/2014/main" id="{ADD444AA-0A42-7941-88BD-3FC2A89C874B}"/>
              </a:ext>
            </a:extLst>
          </p:cNvPr>
          <p:cNvSpPr txBox="1"/>
          <p:nvPr/>
        </p:nvSpPr>
        <p:spPr>
          <a:xfrm>
            <a:off x="68249" y="428178"/>
            <a:ext cx="1742785" cy="6001643"/>
          </a:xfrm>
          <a:prstGeom prst="rect">
            <a:avLst/>
          </a:prstGeom>
          <a:noFill/>
        </p:spPr>
        <p:txBody>
          <a:bodyPr wrap="none" rtlCol="0">
            <a:spAutoFit/>
          </a:bodyPr>
          <a:lstStyle/>
          <a:p>
            <a:r>
              <a:rPr lang="de-DE" sz="1800" b="1" dirty="0">
                <a:solidFill>
                  <a:srgbClr val="FF0000"/>
                </a:solidFill>
                <a:latin typeface="Calibri" panose="020F0502020204030204" pitchFamily="34" charset="0"/>
                <a:cs typeface="Calibri" panose="020F0502020204030204" pitchFamily="34" charset="0"/>
              </a:rPr>
              <a:t>Spirituelles</a:t>
            </a:r>
          </a:p>
          <a:p>
            <a:r>
              <a:rPr lang="de-DE" sz="1800" b="1" dirty="0">
                <a:solidFill>
                  <a:srgbClr val="FF0000"/>
                </a:solidFill>
                <a:latin typeface="Calibri" panose="020F0502020204030204" pitchFamily="34" charset="0"/>
                <a:cs typeface="Calibri" panose="020F0502020204030204" pitchFamily="34" charset="0"/>
              </a:rPr>
              <a:t>Gebäude der</a:t>
            </a:r>
          </a:p>
          <a:p>
            <a:r>
              <a:rPr lang="de-DE" sz="1800" b="1" dirty="0">
                <a:solidFill>
                  <a:srgbClr val="FF0000"/>
                </a:solidFill>
                <a:latin typeface="Calibri" panose="020F0502020204030204" pitchFamily="34" charset="0"/>
                <a:cs typeface="Calibri" panose="020F0502020204030204" pitchFamily="34" charset="0"/>
              </a:rPr>
              <a:t>Weisheit</a:t>
            </a:r>
          </a:p>
          <a:p>
            <a:endParaRPr lang="de-DE" sz="1800" dirty="0">
              <a:latin typeface="Calibri" panose="020F0502020204030204" pitchFamily="34" charset="0"/>
              <a:cs typeface="Calibri" panose="020F0502020204030204" pitchFamily="34" charset="0"/>
            </a:endParaRPr>
          </a:p>
          <a:p>
            <a:r>
              <a:rPr lang="de-DE" sz="1800" dirty="0">
                <a:latin typeface="Calibri" panose="020F0502020204030204" pitchFamily="34" charset="0"/>
                <a:cs typeface="Calibri" panose="020F0502020204030204" pitchFamily="34" charset="0"/>
              </a:rPr>
              <a:t>Eine </a:t>
            </a:r>
            <a:r>
              <a:rPr lang="de-DE" sz="1800" b="1" dirty="0">
                <a:solidFill>
                  <a:srgbClr val="213BFF"/>
                </a:solidFill>
                <a:latin typeface="Calibri" panose="020F0502020204030204" pitchFamily="34" charset="0"/>
                <a:cs typeface="Calibri" panose="020F0502020204030204" pitchFamily="34" charset="0"/>
              </a:rPr>
              <a:t>romanische</a:t>
            </a:r>
          </a:p>
          <a:p>
            <a:r>
              <a:rPr lang="de-DE" sz="1800" b="1" dirty="0">
                <a:solidFill>
                  <a:srgbClr val="213BFF"/>
                </a:solidFill>
                <a:latin typeface="Calibri" panose="020F0502020204030204" pitchFamily="34" charset="0"/>
                <a:cs typeface="Calibri" panose="020F0502020204030204" pitchFamily="34" charset="0"/>
              </a:rPr>
              <a:t>Kirche </a:t>
            </a:r>
            <a:r>
              <a:rPr lang="de-DE" sz="1800" dirty="0">
                <a:latin typeface="Calibri" panose="020F0502020204030204" pitchFamily="34" charset="0"/>
                <a:cs typeface="Calibri" panose="020F0502020204030204" pitchFamily="34" charset="0"/>
              </a:rPr>
              <a:t>aus</a:t>
            </a:r>
          </a:p>
          <a:p>
            <a:r>
              <a:rPr lang="de-DE" sz="1800" b="1" dirty="0">
                <a:solidFill>
                  <a:srgbClr val="213BFF"/>
                </a:solidFill>
                <a:latin typeface="Calibri" panose="020F0502020204030204" pitchFamily="34" charset="0"/>
                <a:cs typeface="Calibri" panose="020F0502020204030204" pitchFamily="34" charset="0"/>
              </a:rPr>
              <a:t>Franziskus‘ Zeit</a:t>
            </a:r>
            <a:endParaRPr lang="de-DE" sz="600" b="1" dirty="0">
              <a:solidFill>
                <a:srgbClr val="213BFF"/>
              </a:solidFill>
              <a:latin typeface="Calibri" panose="020F0502020204030204" pitchFamily="34" charset="0"/>
              <a:cs typeface="Calibri" panose="020F0502020204030204" pitchFamily="34" charset="0"/>
            </a:endParaRPr>
          </a:p>
          <a:p>
            <a:endParaRPr lang="de-DE" sz="600" dirty="0">
              <a:latin typeface="Calibri" panose="020F0502020204030204" pitchFamily="34" charset="0"/>
              <a:cs typeface="Calibri" panose="020F0502020204030204" pitchFamily="34" charset="0"/>
            </a:endParaRPr>
          </a:p>
          <a:p>
            <a:r>
              <a:rPr lang="de-DE" sz="1800" dirty="0">
                <a:latin typeface="Calibri" panose="020F0502020204030204" pitchFamily="34" charset="0"/>
                <a:cs typeface="Calibri" panose="020F0502020204030204" pitchFamily="34" charset="0"/>
              </a:rPr>
              <a:t>Santa Maria</a:t>
            </a:r>
          </a:p>
          <a:p>
            <a:r>
              <a:rPr lang="de-DE" sz="1800" dirty="0">
                <a:latin typeface="Calibri" panose="020F0502020204030204" pitchFamily="34" charset="0"/>
                <a:cs typeface="Calibri" panose="020F0502020204030204" pitchFamily="34" charset="0"/>
              </a:rPr>
              <a:t>in </a:t>
            </a:r>
            <a:r>
              <a:rPr lang="de-DE" sz="1800" dirty="0" err="1">
                <a:latin typeface="Calibri" panose="020F0502020204030204" pitchFamily="34" charset="0"/>
                <a:cs typeface="Calibri" panose="020F0502020204030204" pitchFamily="34" charset="0"/>
              </a:rPr>
              <a:t>Cosmedin</a:t>
            </a:r>
            <a:endParaRPr lang="de-DE" sz="1800" dirty="0">
              <a:latin typeface="Calibri" panose="020F0502020204030204" pitchFamily="34" charset="0"/>
              <a:cs typeface="Calibri" panose="020F0502020204030204" pitchFamily="34" charset="0"/>
            </a:endParaRPr>
          </a:p>
          <a:p>
            <a:r>
              <a:rPr lang="de-DE" sz="1800" dirty="0">
                <a:latin typeface="Calibri" panose="020F0502020204030204" pitchFamily="34" charset="0"/>
                <a:cs typeface="Calibri" panose="020F0502020204030204" pitchFamily="34" charset="0"/>
              </a:rPr>
              <a:t>in Rom</a:t>
            </a:r>
          </a:p>
          <a:p>
            <a:endParaRPr lang="de-DE" sz="1800" dirty="0">
              <a:latin typeface="Calibri" panose="020F0502020204030204" pitchFamily="34" charset="0"/>
              <a:cs typeface="Calibri" panose="020F0502020204030204" pitchFamily="34" charset="0"/>
            </a:endParaRPr>
          </a:p>
          <a:p>
            <a:r>
              <a:rPr lang="de-DE" sz="1800" b="1" dirty="0">
                <a:solidFill>
                  <a:srgbClr val="FF0000"/>
                </a:solidFill>
                <a:latin typeface="Calibri" panose="020F0502020204030204" pitchFamily="34" charset="0"/>
                <a:cs typeface="Calibri" panose="020F0502020204030204" pitchFamily="34" charset="0"/>
              </a:rPr>
              <a:t>Vorhalle =</a:t>
            </a:r>
          </a:p>
          <a:p>
            <a:r>
              <a:rPr lang="de-DE" sz="1800" dirty="0">
                <a:latin typeface="Calibri" panose="020F0502020204030204" pitchFamily="34" charset="0"/>
                <a:cs typeface="Calibri" panose="020F0502020204030204" pitchFamily="34" charset="0"/>
              </a:rPr>
              <a:t>Eingang</a:t>
            </a:r>
          </a:p>
          <a:p>
            <a:endParaRPr lang="de-DE" sz="1800" dirty="0">
              <a:latin typeface="Calibri" panose="020F0502020204030204" pitchFamily="34" charset="0"/>
              <a:cs typeface="Calibri" panose="020F0502020204030204" pitchFamily="34" charset="0"/>
            </a:endParaRPr>
          </a:p>
          <a:p>
            <a:r>
              <a:rPr lang="de-DE" sz="1800" dirty="0">
                <a:latin typeface="Calibri" panose="020F0502020204030204" pitchFamily="34" charset="0"/>
                <a:cs typeface="Calibri" panose="020F0502020204030204" pitchFamily="34" charset="0"/>
              </a:rPr>
              <a:t>Säulenreihen</a:t>
            </a:r>
          </a:p>
          <a:p>
            <a:r>
              <a:rPr lang="de-DE" sz="1800" dirty="0">
                <a:latin typeface="Calibri" panose="020F0502020204030204" pitchFamily="34" charset="0"/>
                <a:cs typeface="Calibri" panose="020F0502020204030204" pitchFamily="34" charset="0"/>
              </a:rPr>
              <a:t>im </a:t>
            </a:r>
            <a:r>
              <a:rPr lang="de-DE" sz="1800" b="1" dirty="0">
                <a:solidFill>
                  <a:srgbClr val="FF0000"/>
                </a:solidFill>
                <a:latin typeface="Calibri" panose="020F0502020204030204" pitchFamily="34" charset="0"/>
                <a:cs typeface="Calibri" panose="020F0502020204030204" pitchFamily="34" charset="0"/>
              </a:rPr>
              <a:t>Kirchenschiff</a:t>
            </a:r>
          </a:p>
          <a:p>
            <a:endParaRPr lang="de-DE" sz="1800" dirty="0">
              <a:latin typeface="Calibri" panose="020F0502020204030204" pitchFamily="34" charset="0"/>
              <a:cs typeface="Calibri" panose="020F0502020204030204" pitchFamily="34" charset="0"/>
            </a:endParaRPr>
          </a:p>
          <a:p>
            <a:r>
              <a:rPr lang="de-DE" sz="1800" dirty="0">
                <a:latin typeface="Calibri" panose="020F0502020204030204" pitchFamily="34" charset="0"/>
                <a:cs typeface="Calibri" panose="020F0502020204030204" pitchFamily="34" charset="0"/>
              </a:rPr>
              <a:t>im </a:t>
            </a:r>
            <a:r>
              <a:rPr lang="de-DE" sz="1800" b="1" dirty="0">
                <a:solidFill>
                  <a:srgbClr val="FF0000"/>
                </a:solidFill>
                <a:latin typeface="Calibri" panose="020F0502020204030204" pitchFamily="34" charset="0"/>
                <a:cs typeface="Calibri" panose="020F0502020204030204" pitchFamily="34" charset="0"/>
              </a:rPr>
              <a:t>Chorraum</a:t>
            </a:r>
          </a:p>
          <a:p>
            <a:r>
              <a:rPr lang="de-DE" sz="1800" dirty="0">
                <a:latin typeface="Calibri" panose="020F0502020204030204" pitchFamily="34" charset="0"/>
                <a:cs typeface="Calibri" panose="020F0502020204030204" pitchFamily="34" charset="0"/>
              </a:rPr>
              <a:t>Altar mit</a:t>
            </a:r>
          </a:p>
          <a:p>
            <a:r>
              <a:rPr lang="de-DE" sz="1800" dirty="0">
                <a:latin typeface="Calibri" panose="020F0502020204030204" pitchFamily="34" charset="0"/>
                <a:cs typeface="Calibri" panose="020F0502020204030204" pitchFamily="34" charset="0"/>
              </a:rPr>
              <a:t>Baldachin</a:t>
            </a:r>
          </a:p>
          <a:p>
            <a:r>
              <a:rPr lang="de-DE" sz="1800" dirty="0">
                <a:latin typeface="Calibri" panose="020F0502020204030204" pitchFamily="34" charset="0"/>
                <a:cs typeface="Calibri" panose="020F0502020204030204" pitchFamily="34" charset="0"/>
              </a:rPr>
              <a:t>(vier Säulchen)</a:t>
            </a:r>
          </a:p>
        </p:txBody>
      </p:sp>
    </p:spTree>
    <p:extLst>
      <p:ext uri="{BB962C8B-B14F-4D97-AF65-F5344CB8AC3E}">
        <p14:creationId xmlns:p14="http://schemas.microsoft.com/office/powerpoint/2010/main" val="3225690349"/>
      </p:ext>
    </p:extLst>
  </p:cSld>
  <p:clrMapOvr>
    <a:masterClrMapping/>
  </p:clrMapOvr>
  <mc:AlternateContent xmlns:mc="http://schemas.openxmlformats.org/markup-compatibility/2006" xmlns:p14="http://schemas.microsoft.com/office/powerpoint/2010/main">
    <mc:Choice Requires="p14">
      <p:transition spd="slow" p14:dur="2000" advTm="55118"/>
    </mc:Choice>
    <mc:Fallback xmlns="">
      <p:transition spd="slow" advTm="55118"/>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B53EE4C2-0D96-774B-ADEB-99348ECA1E7F}"/>
              </a:ext>
            </a:extLst>
          </p:cNvPr>
          <p:cNvPicPr>
            <a:picLocks noGrp="1" noChangeAspect="1"/>
          </p:cNvPicPr>
          <p:nvPr>
            <p:ph idx="1"/>
          </p:nvPr>
        </p:nvPicPr>
        <p:blipFill>
          <a:blip r:embed="rId3"/>
          <a:stretch>
            <a:fillRect/>
          </a:stretch>
        </p:blipFill>
        <p:spPr>
          <a:xfrm>
            <a:off x="0" y="857251"/>
            <a:ext cx="6894095" cy="5170571"/>
          </a:xfrm>
        </p:spPr>
      </p:pic>
      <p:sp>
        <p:nvSpPr>
          <p:cNvPr id="6" name="Textfeld 5">
            <a:extLst>
              <a:ext uri="{FF2B5EF4-FFF2-40B4-BE49-F238E27FC236}">
                <a16:creationId xmlns:a16="http://schemas.microsoft.com/office/drawing/2014/main" id="{970E2755-2972-5B43-AF57-725E56E2FD8B}"/>
              </a:ext>
            </a:extLst>
          </p:cNvPr>
          <p:cNvSpPr txBox="1"/>
          <p:nvPr/>
        </p:nvSpPr>
        <p:spPr>
          <a:xfrm>
            <a:off x="7099851" y="1988840"/>
            <a:ext cx="2044149" cy="3693319"/>
          </a:xfrm>
          <a:prstGeom prst="rect">
            <a:avLst/>
          </a:prstGeom>
          <a:noFill/>
        </p:spPr>
        <p:txBody>
          <a:bodyPr wrap="none" rtlCol="0">
            <a:spAutoFit/>
          </a:bodyPr>
          <a:lstStyle/>
          <a:p>
            <a:r>
              <a:rPr lang="de-DE" sz="1800" b="1" dirty="0" err="1">
                <a:latin typeface="Calibri" panose="020F0502020204030204" pitchFamily="34" charset="0"/>
                <a:cs typeface="Calibri" panose="020F0502020204030204" pitchFamily="34" charset="0"/>
              </a:rPr>
              <a:t>Admonitiones</a:t>
            </a:r>
            <a:r>
              <a:rPr lang="de-DE" sz="1800" b="1" dirty="0">
                <a:latin typeface="Calibri" panose="020F0502020204030204" pitchFamily="34" charset="0"/>
                <a:cs typeface="Calibri" panose="020F0502020204030204" pitchFamily="34" charset="0"/>
              </a:rPr>
              <a:t> sind</a:t>
            </a:r>
          </a:p>
          <a:p>
            <a:r>
              <a:rPr lang="de-DE" sz="1800" b="1" dirty="0">
                <a:latin typeface="Calibri" panose="020F0502020204030204" pitchFamily="34" charset="0"/>
                <a:cs typeface="Calibri" panose="020F0502020204030204" pitchFamily="34" charset="0"/>
              </a:rPr>
              <a:t>wie Säulenkapitelle</a:t>
            </a:r>
          </a:p>
          <a:p>
            <a:r>
              <a:rPr lang="de-DE" sz="1800" b="1" dirty="0">
                <a:latin typeface="Calibri" panose="020F0502020204030204" pitchFamily="34" charset="0"/>
                <a:cs typeface="Calibri" panose="020F0502020204030204" pitchFamily="34" charset="0"/>
              </a:rPr>
              <a:t>mit einander</a:t>
            </a:r>
          </a:p>
          <a:p>
            <a:r>
              <a:rPr lang="de-DE" sz="1800" b="1" dirty="0">
                <a:latin typeface="Calibri" panose="020F0502020204030204" pitchFamily="34" charset="0"/>
                <a:cs typeface="Calibri" panose="020F0502020204030204" pitchFamily="34" charset="0"/>
              </a:rPr>
              <a:t>ergänzenden </a:t>
            </a:r>
          </a:p>
          <a:p>
            <a:r>
              <a:rPr lang="de-DE" sz="1800" b="1" dirty="0">
                <a:latin typeface="Calibri" panose="020F0502020204030204" pitchFamily="34" charset="0"/>
                <a:cs typeface="Calibri" panose="020F0502020204030204" pitchFamily="34" charset="0"/>
              </a:rPr>
              <a:t>Botschaften</a:t>
            </a:r>
          </a:p>
          <a:p>
            <a:endParaRPr lang="de-DE" sz="1800" b="1" dirty="0">
              <a:latin typeface="Calibri" panose="020F0502020204030204" pitchFamily="34" charset="0"/>
              <a:cs typeface="Calibri" panose="020F0502020204030204" pitchFamily="34" charset="0"/>
            </a:endParaRPr>
          </a:p>
          <a:p>
            <a:endParaRPr lang="de-DE" sz="1800" b="1" dirty="0">
              <a:latin typeface="Calibri" panose="020F0502020204030204" pitchFamily="34" charset="0"/>
              <a:cs typeface="Calibri" panose="020F0502020204030204" pitchFamily="34" charset="0"/>
            </a:endParaRPr>
          </a:p>
          <a:p>
            <a:r>
              <a:rPr lang="de-DE" sz="1800" b="1" dirty="0">
                <a:latin typeface="Calibri" panose="020F0502020204030204" pitchFamily="34" charset="0"/>
                <a:cs typeface="Calibri" panose="020F0502020204030204" pitchFamily="34" charset="0"/>
              </a:rPr>
              <a:t>Reste aus der</a:t>
            </a:r>
          </a:p>
          <a:p>
            <a:r>
              <a:rPr lang="de-DE" sz="1800" b="1" dirty="0">
                <a:latin typeface="Calibri" panose="020F0502020204030204" pitchFamily="34" charset="0"/>
                <a:cs typeface="Calibri" panose="020F0502020204030204" pitchFamily="34" charset="0"/>
              </a:rPr>
              <a:t>romanischen</a:t>
            </a:r>
          </a:p>
          <a:p>
            <a:r>
              <a:rPr lang="de-DE" sz="1800" b="1" dirty="0">
                <a:latin typeface="Calibri" panose="020F0502020204030204" pitchFamily="34" charset="0"/>
                <a:cs typeface="Calibri" panose="020F0502020204030204" pitchFamily="34" charset="0"/>
              </a:rPr>
              <a:t>Kreuzfahrerkirche</a:t>
            </a:r>
          </a:p>
          <a:p>
            <a:r>
              <a:rPr lang="de-DE" sz="1800" b="1" dirty="0">
                <a:latin typeface="Calibri" panose="020F0502020204030204" pitchFamily="34" charset="0"/>
                <a:cs typeface="Calibri" panose="020F0502020204030204" pitchFamily="34" charset="0"/>
              </a:rPr>
              <a:t>von Nazaret</a:t>
            </a:r>
          </a:p>
          <a:p>
            <a:endParaRPr lang="de-DE" sz="1800" b="1" dirty="0">
              <a:latin typeface="Calibri" panose="020F0502020204030204" pitchFamily="34" charset="0"/>
              <a:cs typeface="Calibri" panose="020F0502020204030204" pitchFamily="34" charset="0"/>
            </a:endParaRPr>
          </a:p>
          <a:p>
            <a:endParaRPr lang="de-DE" sz="1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406637"/>
      </p:ext>
    </p:extLst>
  </p:cSld>
  <p:clrMapOvr>
    <a:masterClrMapping/>
  </p:clrMapOvr>
  <mc:AlternateContent xmlns:mc="http://schemas.openxmlformats.org/markup-compatibility/2006" xmlns:p14="http://schemas.microsoft.com/office/powerpoint/2010/main">
    <mc:Choice Requires="p14">
      <p:transition spd="slow" p14:dur="2000" advTm="73569"/>
    </mc:Choice>
    <mc:Fallback xmlns="">
      <p:transition spd="slow" advTm="73569"/>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A45857-90E2-D479-E846-5610E1EA0A37}"/>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28BCD2A2-E478-BF20-F0C5-F5D242A8C0BD}"/>
              </a:ext>
            </a:extLst>
          </p:cNvPr>
          <p:cNvPicPr>
            <a:picLocks noChangeAspect="1"/>
          </p:cNvPicPr>
          <p:nvPr/>
        </p:nvPicPr>
        <p:blipFill>
          <a:blip r:embed="rId2"/>
          <a:stretch>
            <a:fillRect/>
          </a:stretch>
        </p:blipFill>
        <p:spPr>
          <a:xfrm>
            <a:off x="395536" y="249440"/>
            <a:ext cx="8023833" cy="6275904"/>
          </a:xfrm>
          <a:prstGeom prst="rect">
            <a:avLst/>
          </a:prstGeom>
        </p:spPr>
      </p:pic>
    </p:spTree>
    <p:extLst>
      <p:ext uri="{BB962C8B-B14F-4D97-AF65-F5344CB8AC3E}">
        <p14:creationId xmlns:p14="http://schemas.microsoft.com/office/powerpoint/2010/main" val="33576045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4" name="Rectangle 1028">
            <a:extLst>
              <a:ext uri="{FF2B5EF4-FFF2-40B4-BE49-F238E27FC236}">
                <a16:creationId xmlns:a16="http://schemas.microsoft.com/office/drawing/2014/main" id="{0EF92CE3-A1E1-C64A-BD54-8EF005933933}"/>
              </a:ext>
            </a:extLst>
          </p:cNvPr>
          <p:cNvSpPr>
            <a:spLocks noChangeArrowheads="1"/>
          </p:cNvSpPr>
          <p:nvPr/>
        </p:nvSpPr>
        <p:spPr bwMode="auto">
          <a:xfrm>
            <a:off x="4246319" y="1422322"/>
            <a:ext cx="4686300" cy="5143500"/>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de-DE" altLang="de-DE" b="1" dirty="0">
                <a:solidFill>
                  <a:srgbClr val="FF1206"/>
                </a:solidFill>
              </a:rPr>
              <a:t>Stufen engagierten Gehorsams </a:t>
            </a:r>
          </a:p>
          <a:p>
            <a:pPr algn="ctr"/>
            <a:endParaRPr lang="de-DE" altLang="de-DE" b="1" dirty="0">
              <a:solidFill>
                <a:srgbClr val="FF1206"/>
              </a:solidFill>
            </a:endParaRPr>
          </a:p>
          <a:p>
            <a:pPr algn="ctr"/>
            <a:r>
              <a:rPr lang="de-DE" altLang="de-DE" b="1" dirty="0"/>
              <a:t>wahrer Gehorsam </a:t>
            </a:r>
          </a:p>
          <a:p>
            <a:pPr algn="ctr"/>
            <a:r>
              <a:rPr lang="de-DE" altLang="de-DE" b="1" dirty="0" err="1">
                <a:solidFill>
                  <a:srgbClr val="231BC7"/>
                </a:solidFill>
              </a:rPr>
              <a:t>vera</a:t>
            </a:r>
            <a:r>
              <a:rPr lang="de-DE" altLang="de-DE" b="1" dirty="0">
                <a:solidFill>
                  <a:srgbClr val="231BC7"/>
                </a:solidFill>
              </a:rPr>
              <a:t> </a:t>
            </a:r>
            <a:r>
              <a:rPr lang="de-DE" altLang="de-DE" b="1" dirty="0" err="1">
                <a:solidFill>
                  <a:srgbClr val="231BC7"/>
                </a:solidFill>
              </a:rPr>
              <a:t>obedientia</a:t>
            </a:r>
            <a:endParaRPr lang="de-DE" altLang="de-DE" b="1" dirty="0"/>
          </a:p>
          <a:p>
            <a:pPr algn="ctr"/>
            <a:endParaRPr lang="de-DE" altLang="de-DE" sz="2175" b="1" dirty="0">
              <a:solidFill>
                <a:srgbClr val="FF1206"/>
              </a:solidFill>
            </a:endParaRPr>
          </a:p>
          <a:p>
            <a:pPr algn="ctr"/>
            <a:endParaRPr lang="de-DE" altLang="de-DE" sz="2175" b="1" dirty="0">
              <a:solidFill>
                <a:srgbClr val="FF1206"/>
              </a:solidFill>
            </a:endParaRPr>
          </a:p>
          <a:p>
            <a:pPr algn="ctr"/>
            <a:r>
              <a:rPr lang="de-DE" altLang="de-DE" b="1" dirty="0"/>
              <a:t>liebender Gehorsam</a:t>
            </a:r>
          </a:p>
          <a:p>
            <a:pPr algn="ctr"/>
            <a:r>
              <a:rPr lang="de-DE" altLang="de-DE" b="1" dirty="0" err="1">
                <a:solidFill>
                  <a:srgbClr val="231BC7"/>
                </a:solidFill>
              </a:rPr>
              <a:t>caritativa</a:t>
            </a:r>
            <a:r>
              <a:rPr lang="de-DE" altLang="de-DE" b="1" dirty="0">
                <a:solidFill>
                  <a:srgbClr val="231BC7"/>
                </a:solidFill>
              </a:rPr>
              <a:t> </a:t>
            </a:r>
            <a:r>
              <a:rPr lang="de-DE" altLang="de-DE" b="1" dirty="0" err="1">
                <a:solidFill>
                  <a:srgbClr val="231BC7"/>
                </a:solidFill>
              </a:rPr>
              <a:t>obedientia</a:t>
            </a:r>
            <a:endParaRPr lang="de-DE" altLang="de-DE" b="1" dirty="0"/>
          </a:p>
          <a:p>
            <a:pPr algn="ctr"/>
            <a:endParaRPr lang="de-DE" altLang="de-DE" sz="2175" b="1" dirty="0">
              <a:solidFill>
                <a:srgbClr val="FF1206"/>
              </a:solidFill>
            </a:endParaRPr>
          </a:p>
          <a:p>
            <a:pPr algn="ctr"/>
            <a:endParaRPr lang="de-DE" altLang="de-DE" sz="2175" b="1" dirty="0">
              <a:solidFill>
                <a:srgbClr val="FF1206"/>
              </a:solidFill>
            </a:endParaRPr>
          </a:p>
          <a:p>
            <a:pPr algn="ctr"/>
            <a:endParaRPr lang="de-DE" altLang="de-DE" sz="2175" b="1" dirty="0">
              <a:solidFill>
                <a:srgbClr val="FF1206"/>
              </a:solidFill>
            </a:endParaRPr>
          </a:p>
          <a:p>
            <a:pPr algn="ctr"/>
            <a:r>
              <a:rPr lang="de-DE" altLang="de-DE" b="1" dirty="0"/>
              <a:t>vollkommener Gehorsam </a:t>
            </a:r>
          </a:p>
          <a:p>
            <a:pPr algn="ctr"/>
            <a:r>
              <a:rPr lang="de-DE" altLang="de-DE" b="1" dirty="0" err="1">
                <a:solidFill>
                  <a:srgbClr val="231BC7"/>
                </a:solidFill>
              </a:rPr>
              <a:t>perfecta</a:t>
            </a:r>
            <a:r>
              <a:rPr lang="de-DE" altLang="de-DE" b="1" dirty="0">
                <a:solidFill>
                  <a:srgbClr val="231BC7"/>
                </a:solidFill>
              </a:rPr>
              <a:t> </a:t>
            </a:r>
            <a:r>
              <a:rPr lang="de-DE" altLang="de-DE" b="1" dirty="0" err="1">
                <a:solidFill>
                  <a:srgbClr val="231BC7"/>
                </a:solidFill>
              </a:rPr>
              <a:t>obedientia</a:t>
            </a:r>
            <a:endParaRPr lang="de-DE" altLang="de-DE" b="1" dirty="0">
              <a:solidFill>
                <a:srgbClr val="231BC7"/>
              </a:solidFill>
            </a:endParaRPr>
          </a:p>
        </p:txBody>
      </p:sp>
      <p:sp>
        <p:nvSpPr>
          <p:cNvPr id="81925" name="AutoShape 1029">
            <a:extLst>
              <a:ext uri="{FF2B5EF4-FFF2-40B4-BE49-F238E27FC236}">
                <a16:creationId xmlns:a16="http://schemas.microsoft.com/office/drawing/2014/main" id="{106BAAA9-4F31-8448-8633-474B9CA89937}"/>
              </a:ext>
            </a:extLst>
          </p:cNvPr>
          <p:cNvSpPr>
            <a:spLocks noChangeArrowheads="1"/>
          </p:cNvSpPr>
          <p:nvPr/>
        </p:nvSpPr>
        <p:spPr bwMode="auto">
          <a:xfrm>
            <a:off x="194241" y="1196752"/>
            <a:ext cx="3585671" cy="2314500"/>
          </a:xfrm>
          <a:prstGeom prst="rightArrow">
            <a:avLst>
              <a:gd name="adj1" fmla="val 60620"/>
              <a:gd name="adj2" fmla="val 29630"/>
            </a:avLst>
          </a:prstGeom>
          <a:solidFill>
            <a:srgbClr val="FFFF16"/>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de-DE" altLang="de-DE" sz="1600" dirty="0">
                <a:solidFill>
                  <a:srgbClr val="231BC7"/>
                </a:solidFill>
              </a:rPr>
              <a:t>grundlegend</a:t>
            </a:r>
          </a:p>
          <a:p>
            <a:pPr algn="ctr"/>
            <a:r>
              <a:rPr lang="de-DE" altLang="de-DE" sz="1600" dirty="0">
                <a:solidFill>
                  <a:srgbClr val="231BC7"/>
                </a:solidFill>
              </a:rPr>
              <a:t>eigeninitiativ:</a:t>
            </a:r>
          </a:p>
          <a:p>
            <a:pPr algn="ctr"/>
            <a:r>
              <a:rPr lang="de-DE" altLang="de-DE" sz="1600" dirty="0">
                <a:solidFill>
                  <a:srgbClr val="FF1206"/>
                </a:solidFill>
              </a:rPr>
              <a:t>sehen, spüren und tun,</a:t>
            </a:r>
          </a:p>
          <a:p>
            <a:pPr algn="ctr"/>
            <a:r>
              <a:rPr lang="de-DE" altLang="de-DE" sz="1600" dirty="0">
                <a:solidFill>
                  <a:srgbClr val="FF1206"/>
                </a:solidFill>
              </a:rPr>
              <a:t>was gut ist / tut</a:t>
            </a:r>
          </a:p>
        </p:txBody>
      </p:sp>
      <p:sp>
        <p:nvSpPr>
          <p:cNvPr id="81926" name="AutoShape 1030">
            <a:extLst>
              <a:ext uri="{FF2B5EF4-FFF2-40B4-BE49-F238E27FC236}">
                <a16:creationId xmlns:a16="http://schemas.microsoft.com/office/drawing/2014/main" id="{9E5B513E-9C3A-8B40-92DF-056A2528B6C8}"/>
              </a:ext>
            </a:extLst>
          </p:cNvPr>
          <p:cNvSpPr>
            <a:spLocks noChangeArrowheads="1"/>
          </p:cNvSpPr>
          <p:nvPr/>
        </p:nvSpPr>
        <p:spPr bwMode="auto">
          <a:xfrm>
            <a:off x="180698" y="2828978"/>
            <a:ext cx="3743230" cy="2400222"/>
          </a:xfrm>
          <a:prstGeom prst="rightArrow">
            <a:avLst>
              <a:gd name="adj1" fmla="val 56991"/>
              <a:gd name="adj2" fmla="val 31846"/>
            </a:avLst>
          </a:prstGeom>
          <a:solidFill>
            <a:srgbClr val="FFFF16"/>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de-DE" altLang="de-DE" sz="1600" dirty="0">
                <a:solidFill>
                  <a:srgbClr val="231BC7"/>
                </a:solidFill>
              </a:rPr>
              <a:t>gemeinschaftlich</a:t>
            </a:r>
          </a:p>
          <a:p>
            <a:pPr algn="ctr"/>
            <a:r>
              <a:rPr lang="de-DE" altLang="de-DE" sz="1600" dirty="0">
                <a:solidFill>
                  <a:srgbClr val="231BC7"/>
                </a:solidFill>
              </a:rPr>
              <a:t>gefordert:</a:t>
            </a:r>
          </a:p>
          <a:p>
            <a:pPr algn="ctr"/>
            <a:r>
              <a:rPr lang="de-DE" altLang="de-DE" sz="1600" dirty="0">
                <a:solidFill>
                  <a:srgbClr val="FF1206"/>
                </a:solidFill>
              </a:rPr>
              <a:t>tun, was im Blick auf</a:t>
            </a:r>
          </a:p>
          <a:p>
            <a:pPr algn="ctr"/>
            <a:r>
              <a:rPr lang="de-DE" altLang="de-DE" sz="1600" dirty="0">
                <a:solidFill>
                  <a:srgbClr val="FF1206"/>
                </a:solidFill>
              </a:rPr>
              <a:t>die Gemeinschaft gut ist </a:t>
            </a:r>
          </a:p>
        </p:txBody>
      </p:sp>
      <p:sp>
        <p:nvSpPr>
          <p:cNvPr id="81927" name="AutoShape 1031">
            <a:extLst>
              <a:ext uri="{FF2B5EF4-FFF2-40B4-BE49-F238E27FC236}">
                <a16:creationId xmlns:a16="http://schemas.microsoft.com/office/drawing/2014/main" id="{0429EFEE-6566-6C4A-8F52-DA07F4E4E33D}"/>
              </a:ext>
            </a:extLst>
          </p:cNvPr>
          <p:cNvSpPr>
            <a:spLocks noChangeArrowheads="1"/>
          </p:cNvSpPr>
          <p:nvPr/>
        </p:nvSpPr>
        <p:spPr bwMode="auto">
          <a:xfrm>
            <a:off x="253648" y="4461137"/>
            <a:ext cx="3585671" cy="2400222"/>
          </a:xfrm>
          <a:prstGeom prst="rightArrow">
            <a:avLst>
              <a:gd name="adj1" fmla="val 56991"/>
              <a:gd name="adj2" fmla="val 29116"/>
            </a:avLst>
          </a:prstGeom>
          <a:solidFill>
            <a:srgbClr val="FFFF16"/>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de-DE" altLang="de-DE" sz="1600" dirty="0">
                <a:solidFill>
                  <a:srgbClr val="231BC7"/>
                </a:solidFill>
              </a:rPr>
              <a:t>widersprechend:</a:t>
            </a:r>
          </a:p>
          <a:p>
            <a:pPr algn="ctr"/>
            <a:r>
              <a:rPr lang="de-DE" altLang="de-DE" sz="1600" dirty="0">
                <a:solidFill>
                  <a:srgbClr val="FF1206"/>
                </a:solidFill>
              </a:rPr>
              <a:t>meiner Seele folgen</a:t>
            </a:r>
            <a:br>
              <a:rPr lang="de-DE" altLang="de-DE" sz="1600" dirty="0">
                <a:solidFill>
                  <a:srgbClr val="FF1206"/>
                </a:solidFill>
              </a:rPr>
            </a:br>
            <a:r>
              <a:rPr lang="de-DE" altLang="de-DE" sz="1600" dirty="0">
                <a:solidFill>
                  <a:srgbClr val="FF1206"/>
                </a:solidFill>
              </a:rPr>
              <a:t>in „ungehorsamer“</a:t>
            </a:r>
          </a:p>
          <a:p>
            <a:pPr algn="ctr"/>
            <a:r>
              <a:rPr lang="de-DE" altLang="de-DE" sz="1600" dirty="0">
                <a:solidFill>
                  <a:srgbClr val="FF1206"/>
                </a:solidFill>
              </a:rPr>
              <a:t>Liebe</a:t>
            </a:r>
          </a:p>
        </p:txBody>
      </p:sp>
      <p:sp>
        <p:nvSpPr>
          <p:cNvPr id="81928" name="Text Box 1032">
            <a:extLst>
              <a:ext uri="{FF2B5EF4-FFF2-40B4-BE49-F238E27FC236}">
                <a16:creationId xmlns:a16="http://schemas.microsoft.com/office/drawing/2014/main" id="{C30F9A8E-6B02-F84C-83AF-AAA2DEC18A02}"/>
              </a:ext>
            </a:extLst>
          </p:cNvPr>
          <p:cNvSpPr txBox="1">
            <a:spLocks noChangeArrowheads="1"/>
          </p:cNvSpPr>
          <p:nvPr/>
        </p:nvSpPr>
        <p:spPr bwMode="auto">
          <a:xfrm>
            <a:off x="1245394" y="871538"/>
            <a:ext cx="18133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1500">
                <a:solidFill>
                  <a:schemeClr val="bg1"/>
                </a:solidFill>
              </a:rPr>
              <a:t>Nichts von</a:t>
            </a:r>
          </a:p>
          <a:p>
            <a:r>
              <a:rPr lang="de-DE" altLang="de-DE" sz="1500">
                <a:solidFill>
                  <a:schemeClr val="bg1"/>
                </a:solidFill>
              </a:rPr>
              <a:t>Kadavergehorsam!</a:t>
            </a:r>
          </a:p>
        </p:txBody>
      </p:sp>
      <p:sp>
        <p:nvSpPr>
          <p:cNvPr id="2" name="Textfeld 1">
            <a:extLst>
              <a:ext uri="{FF2B5EF4-FFF2-40B4-BE49-F238E27FC236}">
                <a16:creationId xmlns:a16="http://schemas.microsoft.com/office/drawing/2014/main" id="{0C168EDE-6EC4-84E3-874D-24191E63AA86}"/>
              </a:ext>
            </a:extLst>
          </p:cNvPr>
          <p:cNvSpPr txBox="1"/>
          <p:nvPr/>
        </p:nvSpPr>
        <p:spPr>
          <a:xfrm>
            <a:off x="1089692" y="40541"/>
            <a:ext cx="7228903" cy="830997"/>
          </a:xfrm>
          <a:prstGeom prst="rect">
            <a:avLst/>
          </a:prstGeom>
          <a:noFill/>
        </p:spPr>
        <p:txBody>
          <a:bodyPr wrap="none" rtlCol="0">
            <a:spAutoFit/>
          </a:bodyPr>
          <a:lstStyle/>
          <a:p>
            <a:pPr algn="ctr"/>
            <a:r>
              <a:rPr lang="de-DE" dirty="0"/>
              <a:t>Weisheitsperle 3:  Von der Kunst der ob-</a:t>
            </a:r>
            <a:r>
              <a:rPr lang="de-DE" dirty="0" err="1"/>
              <a:t>oedientia</a:t>
            </a:r>
            <a:r>
              <a:rPr lang="de-DE" dirty="0"/>
              <a:t> =</a:t>
            </a:r>
          </a:p>
          <a:p>
            <a:pPr algn="ctr"/>
            <a:r>
              <a:rPr lang="de-DE" dirty="0"/>
              <a:t>gut-aufeinander-hören</a:t>
            </a:r>
          </a:p>
        </p:txBody>
      </p:sp>
    </p:spTree>
    <p:extLst>
      <p:ext uri="{BB962C8B-B14F-4D97-AF65-F5344CB8AC3E}">
        <p14:creationId xmlns:p14="http://schemas.microsoft.com/office/powerpoint/2010/main" val="37708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1925"/>
                                        </p:tgtEl>
                                        <p:attrNameLst>
                                          <p:attrName>style.visibility</p:attrName>
                                        </p:attrNameLst>
                                      </p:cBhvr>
                                      <p:to>
                                        <p:strVal val="visible"/>
                                      </p:to>
                                    </p:set>
                                    <p:animEffect transition="in" filter="circle(in)">
                                      <p:cBhvr>
                                        <p:cTn id="7" dur="2000"/>
                                        <p:tgtEl>
                                          <p:spTgt spid="8192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1926"/>
                                        </p:tgtEl>
                                        <p:attrNameLst>
                                          <p:attrName>style.visibility</p:attrName>
                                        </p:attrNameLst>
                                      </p:cBhvr>
                                      <p:to>
                                        <p:strVal val="visible"/>
                                      </p:to>
                                    </p:set>
                                    <p:animEffect transition="in" filter="circle(in)">
                                      <p:cBhvr>
                                        <p:cTn id="12" dur="2000"/>
                                        <p:tgtEl>
                                          <p:spTgt spid="8192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81927"/>
                                        </p:tgtEl>
                                        <p:attrNameLst>
                                          <p:attrName>style.visibility</p:attrName>
                                        </p:attrNameLst>
                                      </p:cBhvr>
                                      <p:to>
                                        <p:strVal val="visible"/>
                                      </p:to>
                                    </p:set>
                                    <p:animEffect transition="in" filter="circle(in)">
                                      <p:cBhvr>
                                        <p:cTn id="17" dur="2000"/>
                                        <p:tgtEl>
                                          <p:spTgt spid="81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5" grpId="0" animBg="1"/>
      <p:bldP spid="81926" grpId="0" animBg="1"/>
      <p:bldP spid="8192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FD1825D2-BB3A-3D41-A479-746A389923F7}"/>
              </a:ext>
            </a:extLst>
          </p:cNvPr>
          <p:cNvPicPr>
            <a:picLocks noChangeAspect="1"/>
          </p:cNvPicPr>
          <p:nvPr/>
        </p:nvPicPr>
        <p:blipFill rotWithShape="1">
          <a:blip r:embed="rId2"/>
          <a:srcRect l="18783" r="14233" b="10476"/>
          <a:stretch/>
        </p:blipFill>
        <p:spPr>
          <a:xfrm>
            <a:off x="404132" y="1040947"/>
            <a:ext cx="2583998" cy="4604657"/>
          </a:xfrm>
          <a:prstGeom prst="rect">
            <a:avLst/>
          </a:prstGeom>
        </p:spPr>
      </p:pic>
      <p:sp>
        <p:nvSpPr>
          <p:cNvPr id="6" name="Textfeld 5">
            <a:extLst>
              <a:ext uri="{FF2B5EF4-FFF2-40B4-BE49-F238E27FC236}">
                <a16:creationId xmlns:a16="http://schemas.microsoft.com/office/drawing/2014/main" id="{9D9F3A9F-91F5-9E42-841A-0185719D8BAC}"/>
              </a:ext>
            </a:extLst>
          </p:cNvPr>
          <p:cNvSpPr txBox="1"/>
          <p:nvPr/>
        </p:nvSpPr>
        <p:spPr>
          <a:xfrm>
            <a:off x="3594724" y="2343046"/>
            <a:ext cx="4891083" cy="1685077"/>
          </a:xfrm>
          <a:prstGeom prst="rect">
            <a:avLst/>
          </a:prstGeom>
          <a:noFill/>
        </p:spPr>
        <p:txBody>
          <a:bodyPr wrap="none" rtlCol="0">
            <a:spAutoFit/>
          </a:bodyPr>
          <a:lstStyle/>
          <a:p>
            <a:pPr algn="ctr"/>
            <a:r>
              <a:rPr lang="de-DE" sz="3300" b="1" dirty="0">
                <a:solidFill>
                  <a:srgbClr val="FF0000"/>
                </a:solidFill>
              </a:rPr>
              <a:t>Franziskus‘ Testament</a:t>
            </a:r>
          </a:p>
          <a:p>
            <a:pPr algn="ctr"/>
            <a:endParaRPr lang="de-DE" sz="1500" b="1" dirty="0">
              <a:solidFill>
                <a:srgbClr val="213BFF"/>
              </a:solidFill>
            </a:endParaRPr>
          </a:p>
          <a:p>
            <a:pPr algn="ctr"/>
            <a:r>
              <a:rPr lang="de-DE" sz="1500" dirty="0">
                <a:solidFill>
                  <a:srgbClr val="213BFF"/>
                </a:solidFill>
              </a:rPr>
              <a:t>oder</a:t>
            </a:r>
          </a:p>
          <a:p>
            <a:pPr algn="ctr"/>
            <a:r>
              <a:rPr lang="de-DE" sz="3000" b="1" dirty="0">
                <a:solidFill>
                  <a:srgbClr val="213BFF"/>
                </a:solidFill>
              </a:rPr>
              <a:t>Erinnerungen mit Zukunft</a:t>
            </a:r>
          </a:p>
          <a:p>
            <a:pPr algn="ctr"/>
            <a:endParaRPr lang="de-DE" sz="1050" dirty="0">
              <a:solidFill>
                <a:srgbClr val="FF0000"/>
              </a:solidFill>
            </a:endParaRPr>
          </a:p>
        </p:txBody>
      </p:sp>
      <p:sp>
        <p:nvSpPr>
          <p:cNvPr id="7" name="Textfeld 6">
            <a:extLst>
              <a:ext uri="{FF2B5EF4-FFF2-40B4-BE49-F238E27FC236}">
                <a16:creationId xmlns:a16="http://schemas.microsoft.com/office/drawing/2014/main" id="{A2A0C47A-BDE9-5644-A679-3CD1229005C0}"/>
              </a:ext>
            </a:extLst>
          </p:cNvPr>
          <p:cNvSpPr txBox="1"/>
          <p:nvPr/>
        </p:nvSpPr>
        <p:spPr>
          <a:xfrm>
            <a:off x="4228643" y="1375032"/>
            <a:ext cx="3463129" cy="392415"/>
          </a:xfrm>
          <a:prstGeom prst="rect">
            <a:avLst/>
          </a:prstGeom>
          <a:noFill/>
        </p:spPr>
        <p:txBody>
          <a:bodyPr wrap="none" rtlCol="0">
            <a:spAutoFit/>
          </a:bodyPr>
          <a:lstStyle/>
          <a:p>
            <a:pPr algn="ctr"/>
            <a:r>
              <a:rPr lang="de-DE" sz="1950" b="1" dirty="0"/>
              <a:t>Zweite und dritte Vorlesung</a:t>
            </a:r>
          </a:p>
        </p:txBody>
      </p:sp>
      <p:sp>
        <p:nvSpPr>
          <p:cNvPr id="8" name="Textfeld 7">
            <a:extLst>
              <a:ext uri="{FF2B5EF4-FFF2-40B4-BE49-F238E27FC236}">
                <a16:creationId xmlns:a16="http://schemas.microsoft.com/office/drawing/2014/main" id="{973A50B1-2FF2-E947-A522-24EA4052B54E}"/>
              </a:ext>
            </a:extLst>
          </p:cNvPr>
          <p:cNvSpPr txBox="1"/>
          <p:nvPr/>
        </p:nvSpPr>
        <p:spPr>
          <a:xfrm>
            <a:off x="4807395" y="4398057"/>
            <a:ext cx="2465740" cy="1246495"/>
          </a:xfrm>
          <a:prstGeom prst="rect">
            <a:avLst/>
          </a:prstGeom>
          <a:noFill/>
        </p:spPr>
        <p:txBody>
          <a:bodyPr wrap="none" rtlCol="0">
            <a:spAutoFit/>
          </a:bodyPr>
          <a:lstStyle/>
          <a:p>
            <a:pPr algn="ctr"/>
            <a:r>
              <a:rPr lang="de-DE" sz="1875" dirty="0"/>
              <a:t>Biografischer Kontext</a:t>
            </a:r>
          </a:p>
          <a:p>
            <a:pPr algn="ctr"/>
            <a:r>
              <a:rPr lang="de-DE" sz="1875" dirty="0"/>
              <a:t>Absicht</a:t>
            </a:r>
          </a:p>
          <a:p>
            <a:pPr algn="ctr"/>
            <a:r>
              <a:rPr lang="de-DE" sz="1875" dirty="0"/>
              <a:t>Struktur</a:t>
            </a:r>
          </a:p>
          <a:p>
            <a:pPr algn="ctr"/>
            <a:r>
              <a:rPr lang="de-DE" sz="1875" dirty="0"/>
              <a:t>Übersetzungskunst</a:t>
            </a:r>
          </a:p>
        </p:txBody>
      </p:sp>
    </p:spTree>
    <p:extLst>
      <p:ext uri="{BB962C8B-B14F-4D97-AF65-F5344CB8AC3E}">
        <p14:creationId xmlns:p14="http://schemas.microsoft.com/office/powerpoint/2010/main" val="212312432"/>
      </p:ext>
    </p:extLst>
  </p:cSld>
  <p:clrMapOvr>
    <a:masterClrMapping/>
  </p:clrMapOvr>
  <mc:AlternateContent xmlns:mc="http://schemas.openxmlformats.org/markup-compatibility/2006" xmlns:p14="http://schemas.microsoft.com/office/powerpoint/2010/main">
    <mc:Choice Requires="p14">
      <p:transition spd="slow" p14:dur="2000" advTm="84200"/>
    </mc:Choice>
    <mc:Fallback xmlns="">
      <p:transition spd="slow" advTm="842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circle(in)">
                                      <p:cBhvr>
                                        <p:cTn id="7" dur="2000"/>
                                        <p:tgtEl>
                                          <p:spTgt spid="6">
                                            <p:txEl>
                                              <p:pRg st="2" end="2"/>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6">
                                            <p:txEl>
                                              <p:pRg st="3" end="3"/>
                                            </p:txEl>
                                          </p:spTgt>
                                        </p:tgtEl>
                                        <p:attrNameLst>
                                          <p:attrName>style.visibility</p:attrName>
                                        </p:attrNameLst>
                                      </p:cBhvr>
                                      <p:to>
                                        <p:strVal val="visible"/>
                                      </p:to>
                                    </p:set>
                                    <p:animEffect transition="in" filter="circle(in)">
                                      <p:cBhvr>
                                        <p:cTn id="10" dur="2000"/>
                                        <p:tgtEl>
                                          <p:spTgt spid="6">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35A697-C9A8-80FA-32CD-7E5E6412C48C}"/>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16006147-DB50-737A-BB59-9DC5F22BFED1}"/>
              </a:ext>
            </a:extLst>
          </p:cNvPr>
          <p:cNvSpPr txBox="1"/>
          <p:nvPr/>
        </p:nvSpPr>
        <p:spPr>
          <a:xfrm>
            <a:off x="32568" y="116632"/>
            <a:ext cx="4659994" cy="6971139"/>
          </a:xfrm>
          <a:prstGeom prst="rect">
            <a:avLst/>
          </a:prstGeom>
          <a:noFill/>
        </p:spPr>
        <p:txBody>
          <a:bodyPr wrap="none" rtlCol="0">
            <a:spAutoFit/>
          </a:bodyPr>
          <a:lstStyle/>
          <a:p>
            <a:r>
              <a:rPr lang="de-CH" sz="1500" b="1" dirty="0">
                <a:latin typeface="Calibri" panose="020F0502020204030204" pitchFamily="34" charset="0"/>
                <a:cs typeface="Calibri" panose="020F0502020204030204" pitchFamily="34" charset="0"/>
              </a:rPr>
              <a:t>Zur Gesamtstruktur</a:t>
            </a:r>
            <a:endParaRPr lang="de-CH" sz="1500" dirty="0">
              <a:latin typeface="Calibri" panose="020F0502020204030204" pitchFamily="34" charset="0"/>
              <a:cs typeface="Calibri" panose="020F0502020204030204" pitchFamily="34" charset="0"/>
            </a:endParaRPr>
          </a:p>
          <a:p>
            <a:r>
              <a:rPr lang="de-CH" sz="1800" dirty="0">
                <a:latin typeface="Calibri" panose="020F0502020204030204" pitchFamily="34" charset="0"/>
                <a:cs typeface="Calibri" panose="020F0502020204030204" pitchFamily="34" charset="0"/>
              </a:rPr>
              <a:t> </a:t>
            </a:r>
          </a:p>
          <a:p>
            <a:r>
              <a:rPr lang="de-CH" sz="1800" dirty="0">
                <a:latin typeface="Calibri" panose="020F0502020204030204" pitchFamily="34" charset="0"/>
                <a:cs typeface="Calibri" panose="020F0502020204030204" pitchFamily="34" charset="0"/>
              </a:rPr>
              <a:t>In seiner sprachlich-inhaltlichen Feinanalyse </a:t>
            </a:r>
          </a:p>
          <a:p>
            <a:r>
              <a:rPr lang="de-CH" sz="1800" dirty="0">
                <a:latin typeface="Calibri" panose="020F0502020204030204" pitchFamily="34" charset="0"/>
                <a:cs typeface="Calibri" panose="020F0502020204030204" pitchFamily="34" charset="0"/>
              </a:rPr>
              <a:t>schlägt Pietro Maranesi folgende Unterteilung </a:t>
            </a:r>
          </a:p>
          <a:p>
            <a:r>
              <a:rPr lang="de-CH" sz="1800" dirty="0">
                <a:latin typeface="Calibri" panose="020F0502020204030204" pitchFamily="34" charset="0"/>
                <a:cs typeface="Calibri" panose="020F0502020204030204" pitchFamily="34" charset="0"/>
              </a:rPr>
              <a:t>des Testaments vor:</a:t>
            </a:r>
          </a:p>
          <a:p>
            <a:r>
              <a:rPr lang="de-CH" sz="1800" dirty="0">
                <a:latin typeface="Calibri" panose="020F0502020204030204" pitchFamily="34" charset="0"/>
                <a:cs typeface="Calibri" panose="020F0502020204030204" pitchFamily="34" charset="0"/>
              </a:rPr>
              <a:t> </a:t>
            </a:r>
          </a:p>
          <a:p>
            <a:r>
              <a:rPr lang="de-CH" sz="1800" b="1" dirty="0">
                <a:solidFill>
                  <a:srgbClr val="FF0000"/>
                </a:solidFill>
                <a:latin typeface="Calibri" panose="020F0502020204030204" pitchFamily="34" charset="0"/>
                <a:cs typeface="Calibri" panose="020F0502020204030204" pitchFamily="34" charset="0"/>
              </a:rPr>
              <a:t>Teil 1: Geschichtlich-erzählerischer Teil</a:t>
            </a:r>
          </a:p>
          <a:p>
            <a:r>
              <a:rPr lang="de-CH" sz="1800" dirty="0">
                <a:solidFill>
                  <a:srgbClr val="213BFF"/>
                </a:solidFill>
                <a:latin typeface="Calibri" panose="020F0502020204030204" pitchFamily="34" charset="0"/>
                <a:cs typeface="Calibri" panose="020F0502020204030204" pitchFamily="34" charset="0"/>
              </a:rPr>
              <a:t>Erinnerungen</a:t>
            </a:r>
            <a:r>
              <a:rPr lang="de-CH" sz="1800" dirty="0">
                <a:latin typeface="Calibri" panose="020F0502020204030204" pitchFamily="34" charset="0"/>
                <a:cs typeface="Calibri" panose="020F0502020204030204" pitchFamily="34" charset="0"/>
              </a:rPr>
              <a:t> (Verse 1-23)</a:t>
            </a:r>
          </a:p>
          <a:p>
            <a:endParaRPr lang="de-CH" sz="1800" dirty="0">
              <a:latin typeface="Calibri" panose="020F0502020204030204" pitchFamily="34" charset="0"/>
              <a:cs typeface="Calibri" panose="020F0502020204030204" pitchFamily="34" charset="0"/>
            </a:endParaRPr>
          </a:p>
          <a:p>
            <a:r>
              <a:rPr lang="de-CH" sz="1800" dirty="0">
                <a:latin typeface="Calibri" panose="020F0502020204030204" pitchFamily="34" charset="0"/>
                <a:cs typeface="Calibri" panose="020F0502020204030204" pitchFamily="34" charset="0"/>
              </a:rPr>
              <a:t>- Franz erkennt seine persönliche Identität </a:t>
            </a:r>
            <a:br>
              <a:rPr lang="de-CH" sz="1800" dirty="0">
                <a:latin typeface="Calibri" panose="020F0502020204030204" pitchFamily="34" charset="0"/>
                <a:cs typeface="Calibri" panose="020F0502020204030204" pitchFamily="34" charset="0"/>
              </a:rPr>
            </a:br>
            <a:r>
              <a:rPr lang="de-CH" sz="1800" dirty="0">
                <a:latin typeface="Calibri" panose="020F0502020204030204" pitchFamily="34" charset="0"/>
                <a:cs typeface="Calibri" panose="020F0502020204030204" pitchFamily="34" charset="0"/>
              </a:rPr>
              <a:t>   in der Christusnachfolge (Verse 1-13)</a:t>
            </a:r>
          </a:p>
          <a:p>
            <a:r>
              <a:rPr lang="de-CH" sz="1800" dirty="0">
                <a:latin typeface="Calibri" panose="020F0502020204030204" pitchFamily="34" charset="0"/>
                <a:cs typeface="Calibri" panose="020F0502020204030204" pitchFamily="34" charset="0"/>
              </a:rPr>
              <a:t>- Franz findet die gemeinschaftliche Identität </a:t>
            </a:r>
            <a:br>
              <a:rPr lang="de-CH" sz="1800" dirty="0">
                <a:latin typeface="Calibri" panose="020F0502020204030204" pitchFamily="34" charset="0"/>
                <a:cs typeface="Calibri" panose="020F0502020204030204" pitchFamily="34" charset="0"/>
              </a:rPr>
            </a:br>
            <a:r>
              <a:rPr lang="de-CH" sz="1800" dirty="0">
                <a:latin typeface="Calibri" panose="020F0502020204030204" pitchFamily="34" charset="0"/>
                <a:cs typeface="Calibri" panose="020F0502020204030204" pitchFamily="34" charset="0"/>
              </a:rPr>
              <a:t>   im brüderlichen Leben (Verse 14-23)</a:t>
            </a:r>
          </a:p>
          <a:p>
            <a:r>
              <a:rPr lang="de-CH" sz="1800" dirty="0">
                <a:latin typeface="Calibri" panose="020F0502020204030204" pitchFamily="34" charset="0"/>
                <a:cs typeface="Calibri" panose="020F0502020204030204" pitchFamily="34" charset="0"/>
              </a:rPr>
              <a:t> </a:t>
            </a:r>
          </a:p>
          <a:p>
            <a:r>
              <a:rPr lang="de-CH" sz="1800" b="1" dirty="0">
                <a:solidFill>
                  <a:srgbClr val="FF0000"/>
                </a:solidFill>
                <a:latin typeface="Calibri" panose="020F0502020204030204" pitchFamily="34" charset="0"/>
                <a:cs typeface="Calibri" panose="020F0502020204030204" pitchFamily="34" charset="0"/>
              </a:rPr>
              <a:t>Teil 2: Ermunternd-ermahnender Teil</a:t>
            </a:r>
          </a:p>
          <a:p>
            <a:r>
              <a:rPr lang="de-CH" sz="1800" dirty="0">
                <a:solidFill>
                  <a:srgbClr val="213BFF"/>
                </a:solidFill>
                <a:latin typeface="Calibri" panose="020F0502020204030204" pitchFamily="34" charset="0"/>
                <a:cs typeface="Calibri" panose="020F0502020204030204" pitchFamily="34" charset="0"/>
              </a:rPr>
              <a:t>Weisungen</a:t>
            </a:r>
            <a:r>
              <a:rPr lang="de-CH" sz="1800" dirty="0">
                <a:latin typeface="Calibri" panose="020F0502020204030204" pitchFamily="34" charset="0"/>
                <a:cs typeface="Calibri" panose="020F0502020204030204" pitchFamily="34" charset="0"/>
              </a:rPr>
              <a:t> (Verse 24-33)</a:t>
            </a:r>
          </a:p>
          <a:p>
            <a:endParaRPr lang="de-CH" sz="1800" dirty="0">
              <a:latin typeface="Calibri" panose="020F0502020204030204" pitchFamily="34" charset="0"/>
              <a:cs typeface="Calibri" panose="020F0502020204030204" pitchFamily="34" charset="0"/>
            </a:endParaRPr>
          </a:p>
          <a:p>
            <a:r>
              <a:rPr lang="de-CH" sz="1800" dirty="0">
                <a:latin typeface="Calibri" panose="020F0502020204030204" pitchFamily="34" charset="0"/>
                <a:cs typeface="Calibri" panose="020F0502020204030204" pitchFamily="34" charset="0"/>
              </a:rPr>
              <a:t>- Weisungen zur Armut</a:t>
            </a:r>
          </a:p>
          <a:p>
            <a:r>
              <a:rPr lang="de-CH" sz="1800" dirty="0">
                <a:latin typeface="Calibri" panose="020F0502020204030204" pitchFamily="34" charset="0"/>
                <a:cs typeface="Calibri" panose="020F0502020204030204" pitchFamily="34" charset="0"/>
              </a:rPr>
              <a:t>- Weisungen zur Dienstbereitschaft</a:t>
            </a:r>
          </a:p>
          <a:p>
            <a:r>
              <a:rPr lang="de-CH" sz="1800" dirty="0">
                <a:latin typeface="Calibri" panose="020F0502020204030204" pitchFamily="34" charset="0"/>
                <a:cs typeface="Calibri" panose="020F0502020204030204" pitchFamily="34" charset="0"/>
              </a:rPr>
              <a:t>- Weisungen zum brüderlichen Zusammenhalt</a:t>
            </a:r>
          </a:p>
          <a:p>
            <a:r>
              <a:rPr lang="de-CH" sz="1800" dirty="0">
                <a:latin typeface="Calibri" panose="020F0502020204030204" pitchFamily="34" charset="0"/>
                <a:cs typeface="Calibri" panose="020F0502020204030204" pitchFamily="34" charset="0"/>
              </a:rPr>
              <a:t>- Weisungen zum Gebet</a:t>
            </a:r>
          </a:p>
          <a:p>
            <a:r>
              <a:rPr lang="de-CH" sz="1800" dirty="0">
                <a:latin typeface="Calibri" panose="020F0502020204030204" pitchFamily="34" charset="0"/>
                <a:cs typeface="Calibri" panose="020F0502020204030204" pitchFamily="34" charset="0"/>
              </a:rPr>
              <a:t> </a:t>
            </a:r>
          </a:p>
          <a:p>
            <a:r>
              <a:rPr lang="de-CH" sz="1800" b="1" dirty="0">
                <a:solidFill>
                  <a:srgbClr val="FF0000"/>
                </a:solidFill>
                <a:latin typeface="Calibri" panose="020F0502020204030204" pitchFamily="34" charset="0"/>
                <a:cs typeface="Calibri" panose="020F0502020204030204" pitchFamily="34" charset="0"/>
              </a:rPr>
              <a:t>Teil 3: Interpretativer und abschließender Teil</a:t>
            </a:r>
          </a:p>
          <a:p>
            <a:r>
              <a:rPr lang="de-CH" sz="1800" dirty="0">
                <a:solidFill>
                  <a:srgbClr val="213BFF"/>
                </a:solidFill>
                <a:latin typeface="Calibri" panose="020F0502020204030204" pitchFamily="34" charset="0"/>
                <a:cs typeface="Calibri" panose="020F0502020204030204" pitchFamily="34" charset="0"/>
              </a:rPr>
              <a:t>Motivation </a:t>
            </a:r>
            <a:r>
              <a:rPr lang="de-CH" sz="1800" dirty="0">
                <a:latin typeface="Calibri" panose="020F0502020204030204" pitchFamily="34" charset="0"/>
                <a:cs typeface="Calibri" panose="020F0502020204030204" pitchFamily="34" charset="0"/>
              </a:rPr>
              <a:t>(Verse 34-41)</a:t>
            </a:r>
          </a:p>
          <a:p>
            <a:endParaRPr lang="de-CH" sz="1800" dirty="0">
              <a:latin typeface="Calibri" panose="020F0502020204030204" pitchFamily="34" charset="0"/>
              <a:cs typeface="Calibri" panose="020F0502020204030204" pitchFamily="34" charset="0"/>
            </a:endParaRPr>
          </a:p>
        </p:txBody>
      </p:sp>
      <p:pic>
        <p:nvPicPr>
          <p:cNvPr id="2" name="Grafik 1" descr="Ein Bild, das Text, Screenshot, Essen, Vorlage enthält.&#10;&#10;KI-generierte Inhalte können fehlerhaft sein.">
            <a:extLst>
              <a:ext uri="{FF2B5EF4-FFF2-40B4-BE49-F238E27FC236}">
                <a16:creationId xmlns:a16="http://schemas.microsoft.com/office/drawing/2014/main" id="{6FC278D8-AE06-F596-1A21-640B6F172635}"/>
              </a:ext>
            </a:extLst>
          </p:cNvPr>
          <p:cNvPicPr>
            <a:picLocks noChangeAspect="1"/>
          </p:cNvPicPr>
          <p:nvPr/>
        </p:nvPicPr>
        <p:blipFill>
          <a:blip r:embed="rId2"/>
          <a:srcRect l="2807" t="3781" r="15285" b="16816"/>
          <a:stretch>
            <a:fillRect/>
          </a:stretch>
        </p:blipFill>
        <p:spPr>
          <a:xfrm>
            <a:off x="4699995" y="577865"/>
            <a:ext cx="4411437" cy="6048672"/>
          </a:xfrm>
          <a:prstGeom prst="rect">
            <a:avLst/>
          </a:prstGeom>
        </p:spPr>
      </p:pic>
    </p:spTree>
    <p:extLst>
      <p:ext uri="{BB962C8B-B14F-4D97-AF65-F5344CB8AC3E}">
        <p14:creationId xmlns:p14="http://schemas.microsoft.com/office/powerpoint/2010/main" val="401158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circle(in)">
                                      <p:cBhvr>
                                        <p:cTn id="7" dur="2000"/>
                                        <p:tgtEl>
                                          <p:spTgt spid="4">
                                            <p:txEl>
                                              <p:pRg st="6" end="6"/>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4">
                                            <p:txEl>
                                              <p:pRg st="7" end="7"/>
                                            </p:txEl>
                                          </p:spTgt>
                                        </p:tgtEl>
                                        <p:attrNameLst>
                                          <p:attrName>style.visibility</p:attrName>
                                        </p:attrNameLst>
                                      </p:cBhvr>
                                      <p:to>
                                        <p:strVal val="visible"/>
                                      </p:to>
                                    </p:set>
                                    <p:animEffect transition="in" filter="circle(in)">
                                      <p:cBhvr>
                                        <p:cTn id="10" dur="2000"/>
                                        <p:tgtEl>
                                          <p:spTgt spid="4">
                                            <p:txEl>
                                              <p:pRg st="7" end="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4">
                                            <p:txEl>
                                              <p:pRg st="12" end="12"/>
                                            </p:txEl>
                                          </p:spTgt>
                                        </p:tgtEl>
                                        <p:attrNameLst>
                                          <p:attrName>style.visibility</p:attrName>
                                        </p:attrNameLst>
                                      </p:cBhvr>
                                      <p:to>
                                        <p:strVal val="visible"/>
                                      </p:to>
                                    </p:set>
                                    <p:animEffect transition="in" filter="circle(in)">
                                      <p:cBhvr>
                                        <p:cTn id="15" dur="2000"/>
                                        <p:tgtEl>
                                          <p:spTgt spid="4">
                                            <p:txEl>
                                              <p:pRg st="12" end="12"/>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4">
                                            <p:txEl>
                                              <p:pRg st="13" end="13"/>
                                            </p:txEl>
                                          </p:spTgt>
                                        </p:tgtEl>
                                        <p:attrNameLst>
                                          <p:attrName>style.visibility</p:attrName>
                                        </p:attrNameLst>
                                      </p:cBhvr>
                                      <p:to>
                                        <p:strVal val="visible"/>
                                      </p:to>
                                    </p:set>
                                    <p:animEffect transition="in" filter="circle(in)">
                                      <p:cBhvr>
                                        <p:cTn id="18" dur="2000"/>
                                        <p:tgtEl>
                                          <p:spTgt spid="4">
                                            <p:txEl>
                                              <p:pRg st="13" end="1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4">
                                            <p:txEl>
                                              <p:pRg st="20" end="20"/>
                                            </p:txEl>
                                          </p:spTgt>
                                        </p:tgtEl>
                                        <p:attrNameLst>
                                          <p:attrName>style.visibility</p:attrName>
                                        </p:attrNameLst>
                                      </p:cBhvr>
                                      <p:to>
                                        <p:strVal val="visible"/>
                                      </p:to>
                                    </p:set>
                                    <p:animEffect transition="in" filter="circle(in)">
                                      <p:cBhvr>
                                        <p:cTn id="23" dur="2000"/>
                                        <p:tgtEl>
                                          <p:spTgt spid="4">
                                            <p:txEl>
                                              <p:pRg st="20" end="20"/>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4">
                                            <p:txEl>
                                              <p:pRg st="21" end="21"/>
                                            </p:txEl>
                                          </p:spTgt>
                                        </p:tgtEl>
                                        <p:attrNameLst>
                                          <p:attrName>style.visibility</p:attrName>
                                        </p:attrNameLst>
                                      </p:cBhvr>
                                      <p:to>
                                        <p:strVal val="visible"/>
                                      </p:to>
                                    </p:set>
                                    <p:animEffect transition="in" filter="circle(in)">
                                      <p:cBhvr>
                                        <p:cTn id="26" dur="2000"/>
                                        <p:tgtEl>
                                          <p:spTgt spid="4">
                                            <p:txEl>
                                              <p:pRg st="21" end="2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circle(in)">
                                      <p:cBhvr>
                                        <p:cTn id="31" dur="2000"/>
                                        <p:tgtEl>
                                          <p:spTgt spid="4">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4">
                                            <p:txEl>
                                              <p:pRg st="10" end="10"/>
                                            </p:txEl>
                                          </p:spTgt>
                                        </p:tgtEl>
                                        <p:attrNameLst>
                                          <p:attrName>style.visibility</p:attrName>
                                        </p:attrNameLst>
                                      </p:cBhvr>
                                      <p:to>
                                        <p:strVal val="visible"/>
                                      </p:to>
                                    </p:set>
                                    <p:animEffect transition="in" filter="circle(in)">
                                      <p:cBhvr>
                                        <p:cTn id="36" dur="2000"/>
                                        <p:tgtEl>
                                          <p:spTgt spid="4">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4">
                                            <p:txEl>
                                              <p:pRg st="15" end="15"/>
                                            </p:txEl>
                                          </p:spTgt>
                                        </p:tgtEl>
                                        <p:attrNameLst>
                                          <p:attrName>style.visibility</p:attrName>
                                        </p:attrNameLst>
                                      </p:cBhvr>
                                      <p:to>
                                        <p:strVal val="visible"/>
                                      </p:to>
                                    </p:set>
                                    <p:animEffect transition="in" filter="circle(in)">
                                      <p:cBhvr>
                                        <p:cTn id="41" dur="2000"/>
                                        <p:tgtEl>
                                          <p:spTgt spid="4">
                                            <p:txEl>
                                              <p:pRg st="15" end="1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4">
                                            <p:txEl>
                                              <p:pRg st="16" end="16"/>
                                            </p:txEl>
                                          </p:spTgt>
                                        </p:tgtEl>
                                        <p:attrNameLst>
                                          <p:attrName>style.visibility</p:attrName>
                                        </p:attrNameLst>
                                      </p:cBhvr>
                                      <p:to>
                                        <p:strVal val="visible"/>
                                      </p:to>
                                    </p:set>
                                    <p:animEffect transition="in" filter="circle(in)">
                                      <p:cBhvr>
                                        <p:cTn id="46" dur="2000"/>
                                        <p:tgtEl>
                                          <p:spTgt spid="4">
                                            <p:txEl>
                                              <p:pRg st="16" end="1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nodeType="clickEffect">
                                  <p:stCondLst>
                                    <p:cond delay="0"/>
                                  </p:stCondLst>
                                  <p:childTnLst>
                                    <p:set>
                                      <p:cBhvr>
                                        <p:cTn id="50" dur="1" fill="hold">
                                          <p:stCondLst>
                                            <p:cond delay="0"/>
                                          </p:stCondLst>
                                        </p:cTn>
                                        <p:tgtEl>
                                          <p:spTgt spid="4">
                                            <p:txEl>
                                              <p:pRg st="17" end="17"/>
                                            </p:txEl>
                                          </p:spTgt>
                                        </p:tgtEl>
                                        <p:attrNameLst>
                                          <p:attrName>style.visibility</p:attrName>
                                        </p:attrNameLst>
                                      </p:cBhvr>
                                      <p:to>
                                        <p:strVal val="visible"/>
                                      </p:to>
                                    </p:set>
                                    <p:animEffect transition="in" filter="circle(in)">
                                      <p:cBhvr>
                                        <p:cTn id="51" dur="2000"/>
                                        <p:tgtEl>
                                          <p:spTgt spid="4">
                                            <p:txEl>
                                              <p:pRg st="17" end="1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nodeType="clickEffect">
                                  <p:stCondLst>
                                    <p:cond delay="0"/>
                                  </p:stCondLst>
                                  <p:childTnLst>
                                    <p:set>
                                      <p:cBhvr>
                                        <p:cTn id="55" dur="1" fill="hold">
                                          <p:stCondLst>
                                            <p:cond delay="0"/>
                                          </p:stCondLst>
                                        </p:cTn>
                                        <p:tgtEl>
                                          <p:spTgt spid="4">
                                            <p:txEl>
                                              <p:pRg st="18" end="18"/>
                                            </p:txEl>
                                          </p:spTgt>
                                        </p:tgtEl>
                                        <p:attrNameLst>
                                          <p:attrName>style.visibility</p:attrName>
                                        </p:attrNameLst>
                                      </p:cBhvr>
                                      <p:to>
                                        <p:strVal val="visible"/>
                                      </p:to>
                                    </p:set>
                                    <p:animEffect transition="in" filter="circle(in)">
                                      <p:cBhvr>
                                        <p:cTn id="56" dur="2000"/>
                                        <p:tgtEl>
                                          <p:spTgt spid="4">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F9E451D9-5081-8EDB-8F74-CEF002CB13A7}"/>
              </a:ext>
            </a:extLst>
          </p:cNvPr>
          <p:cNvPicPr>
            <a:picLocks noChangeAspect="1"/>
          </p:cNvPicPr>
          <p:nvPr/>
        </p:nvPicPr>
        <p:blipFill>
          <a:blip r:embed="rId2"/>
          <a:stretch>
            <a:fillRect/>
          </a:stretch>
        </p:blipFill>
        <p:spPr>
          <a:xfrm>
            <a:off x="4572000" y="4005064"/>
            <a:ext cx="4370522" cy="2458419"/>
          </a:xfrm>
          <a:prstGeom prst="rect">
            <a:avLst/>
          </a:prstGeom>
        </p:spPr>
      </p:pic>
      <p:sp>
        <p:nvSpPr>
          <p:cNvPr id="6" name="Textfeld 5">
            <a:extLst>
              <a:ext uri="{FF2B5EF4-FFF2-40B4-BE49-F238E27FC236}">
                <a16:creationId xmlns:a16="http://schemas.microsoft.com/office/drawing/2014/main" id="{951728AF-562B-673B-F9A6-27699CC5FBFA}"/>
              </a:ext>
            </a:extLst>
          </p:cNvPr>
          <p:cNvSpPr txBox="1"/>
          <p:nvPr/>
        </p:nvSpPr>
        <p:spPr>
          <a:xfrm>
            <a:off x="4499992" y="241090"/>
            <a:ext cx="4698722" cy="4143442"/>
          </a:xfrm>
          <a:prstGeom prst="rect">
            <a:avLst/>
          </a:prstGeom>
          <a:noFill/>
        </p:spPr>
        <p:txBody>
          <a:bodyPr wrap="none" rtlCol="0">
            <a:spAutoFit/>
          </a:bodyPr>
          <a:lstStyle/>
          <a:p>
            <a:r>
              <a:rPr lang="de-DE" sz="1875" b="1" dirty="0">
                <a:solidFill>
                  <a:srgbClr val="213BFF"/>
                </a:solidFill>
                <a:latin typeface="Calibri" panose="020F0502020204030204" pitchFamily="34" charset="0"/>
                <a:cs typeface="Calibri" panose="020F0502020204030204" pitchFamily="34" charset="0"/>
              </a:rPr>
              <a:t>Quelle und Ursprung</a:t>
            </a:r>
          </a:p>
          <a:p>
            <a:r>
              <a:rPr lang="de-DE" sz="1875" b="1" dirty="0">
                <a:solidFill>
                  <a:srgbClr val="213BFF"/>
                </a:solidFill>
                <a:latin typeface="Calibri" panose="020F0502020204030204" pitchFamily="34" charset="0"/>
                <a:cs typeface="Calibri" panose="020F0502020204030204" pitchFamily="34" charset="0"/>
              </a:rPr>
              <a:t>mit Blick auf mein Leben</a:t>
            </a:r>
          </a:p>
          <a:p>
            <a:endParaRPr lang="de-DE" sz="1875" dirty="0">
              <a:latin typeface="Calibri" panose="020F0502020204030204" pitchFamily="34" charset="0"/>
              <a:cs typeface="Calibri" panose="020F0502020204030204" pitchFamily="34" charset="0"/>
            </a:endParaRPr>
          </a:p>
          <a:p>
            <a:r>
              <a:rPr lang="de-DE" sz="1800" dirty="0">
                <a:latin typeface="Calibri" panose="020F0502020204030204" pitchFamily="34" charset="0"/>
                <a:cs typeface="Calibri" panose="020F0502020204030204" pitchFamily="34" charset="0"/>
              </a:rPr>
              <a:t>Wie habe ich die Zeit an der Quelle erlebt,</a:t>
            </a:r>
          </a:p>
          <a:p>
            <a:r>
              <a:rPr lang="de-DE" sz="1800" dirty="0">
                <a:latin typeface="Calibri" panose="020F0502020204030204" pitchFamily="34" charset="0"/>
                <a:cs typeface="Calibri" panose="020F0502020204030204" pitchFamily="34" charset="0"/>
              </a:rPr>
              <a:t>als ich mich für meine aktuelle Lebensform</a:t>
            </a:r>
          </a:p>
          <a:p>
            <a:r>
              <a:rPr lang="de-DE" sz="1800" dirty="0">
                <a:latin typeface="Calibri" panose="020F0502020204030204" pitchFamily="34" charset="0"/>
                <a:cs typeface="Calibri" panose="020F0502020204030204" pitchFamily="34" charset="0"/>
              </a:rPr>
              <a:t>entschieden habe? </a:t>
            </a:r>
          </a:p>
          <a:p>
            <a:endParaRPr lang="de-DE" sz="900" dirty="0">
              <a:latin typeface="Calibri" panose="020F0502020204030204" pitchFamily="34" charset="0"/>
              <a:cs typeface="Calibri" panose="020F0502020204030204" pitchFamily="34" charset="0"/>
            </a:endParaRPr>
          </a:p>
          <a:p>
            <a:r>
              <a:rPr lang="de-DE" sz="1800" dirty="0">
                <a:latin typeface="Calibri" panose="020F0502020204030204" pitchFamily="34" charset="0"/>
                <a:cs typeface="Calibri" panose="020F0502020204030204" pitchFamily="34" charset="0"/>
              </a:rPr>
              <a:t>Was begleitet mich aus dem Ursprung bleibend?</a:t>
            </a:r>
            <a:br>
              <a:rPr lang="de-DE" sz="1800" dirty="0">
                <a:latin typeface="Calibri" panose="020F0502020204030204" pitchFamily="34" charset="0"/>
                <a:cs typeface="Calibri" panose="020F0502020204030204" pitchFamily="34" charset="0"/>
              </a:rPr>
            </a:br>
            <a:r>
              <a:rPr lang="de-DE" sz="1800" dirty="0">
                <a:latin typeface="Calibri" panose="020F0502020204030204" pitchFamily="34" charset="0"/>
                <a:cs typeface="Calibri" panose="020F0502020204030204" pitchFamily="34" charset="0"/>
              </a:rPr>
              <a:t>Was ist unterwegs dazugekommen? </a:t>
            </a:r>
          </a:p>
          <a:p>
            <a:r>
              <a:rPr lang="de-DE" sz="1800" dirty="0">
                <a:latin typeface="Calibri" panose="020F0502020204030204" pitchFamily="34" charset="0"/>
                <a:cs typeface="Calibri" panose="020F0502020204030204" pitchFamily="34" charset="0"/>
              </a:rPr>
              <a:t>bereichernd - zu Teil vielleicht auch trübend?</a:t>
            </a:r>
          </a:p>
          <a:p>
            <a:endParaRPr lang="de-DE" sz="1800" dirty="0">
              <a:latin typeface="Calibri" panose="020F0502020204030204" pitchFamily="34" charset="0"/>
              <a:cs typeface="Calibri" panose="020F0502020204030204" pitchFamily="34" charset="0"/>
            </a:endParaRPr>
          </a:p>
          <a:p>
            <a:r>
              <a:rPr lang="de-DE" sz="1800" dirty="0">
                <a:latin typeface="Calibri" panose="020F0502020204030204" pitchFamily="34" charset="0"/>
                <a:cs typeface="Calibri" panose="020F0502020204030204" pitchFamily="34" charset="0"/>
              </a:rPr>
              <a:t>Wo erlebe ich etwas von der Frische von damals</a:t>
            </a:r>
          </a:p>
          <a:p>
            <a:r>
              <a:rPr lang="de-DE" sz="1800" dirty="0">
                <a:latin typeface="Calibri" panose="020F0502020204030204" pitchFamily="34" charset="0"/>
                <a:cs typeface="Calibri" panose="020F0502020204030204" pitchFamily="34" charset="0"/>
              </a:rPr>
              <a:t>im Heute und in meinem gereiften Leben?</a:t>
            </a:r>
          </a:p>
          <a:p>
            <a:endParaRPr lang="de-DE" sz="1800" dirty="0">
              <a:latin typeface="Calibri" panose="020F0502020204030204" pitchFamily="34" charset="0"/>
              <a:cs typeface="Calibri" panose="020F0502020204030204" pitchFamily="34" charset="0"/>
            </a:endParaRPr>
          </a:p>
          <a:p>
            <a:endParaRPr lang="de-DE" sz="1800" dirty="0">
              <a:latin typeface="Calibri" panose="020F0502020204030204" pitchFamily="34" charset="0"/>
              <a:cs typeface="Calibri" panose="020F0502020204030204" pitchFamily="34" charset="0"/>
            </a:endParaRPr>
          </a:p>
        </p:txBody>
      </p:sp>
      <p:pic>
        <p:nvPicPr>
          <p:cNvPr id="2" name="Grafik 1">
            <a:extLst>
              <a:ext uri="{FF2B5EF4-FFF2-40B4-BE49-F238E27FC236}">
                <a16:creationId xmlns:a16="http://schemas.microsoft.com/office/drawing/2014/main" id="{EAC1F5A2-3B36-175F-6431-3D2A3BBD1A0A}"/>
              </a:ext>
            </a:extLst>
          </p:cNvPr>
          <p:cNvPicPr>
            <a:picLocks noChangeAspect="1"/>
          </p:cNvPicPr>
          <p:nvPr/>
        </p:nvPicPr>
        <p:blipFill>
          <a:blip r:embed="rId3"/>
          <a:stretch>
            <a:fillRect/>
          </a:stretch>
        </p:blipFill>
        <p:spPr>
          <a:xfrm>
            <a:off x="395536" y="3429000"/>
            <a:ext cx="3944582" cy="2458419"/>
          </a:xfrm>
          <a:prstGeom prst="rect">
            <a:avLst/>
          </a:prstGeom>
        </p:spPr>
      </p:pic>
      <p:pic>
        <p:nvPicPr>
          <p:cNvPr id="3" name="Grafik 2">
            <a:extLst>
              <a:ext uri="{FF2B5EF4-FFF2-40B4-BE49-F238E27FC236}">
                <a16:creationId xmlns:a16="http://schemas.microsoft.com/office/drawing/2014/main" id="{07283EB0-7AC4-851D-5EC0-975BF3B3506A}"/>
              </a:ext>
            </a:extLst>
          </p:cNvPr>
          <p:cNvPicPr>
            <a:picLocks noChangeAspect="1"/>
          </p:cNvPicPr>
          <p:nvPr/>
        </p:nvPicPr>
        <p:blipFill>
          <a:blip r:embed="rId4"/>
          <a:stretch>
            <a:fillRect/>
          </a:stretch>
        </p:blipFill>
        <p:spPr>
          <a:xfrm>
            <a:off x="362487" y="378387"/>
            <a:ext cx="3966746" cy="2975060"/>
          </a:xfrm>
          <a:prstGeom prst="rect">
            <a:avLst/>
          </a:prstGeom>
        </p:spPr>
      </p:pic>
      <p:sp>
        <p:nvSpPr>
          <p:cNvPr id="7" name="Textfeld 6">
            <a:extLst>
              <a:ext uri="{FF2B5EF4-FFF2-40B4-BE49-F238E27FC236}">
                <a16:creationId xmlns:a16="http://schemas.microsoft.com/office/drawing/2014/main" id="{FC10C664-0889-2DC1-B081-E77DF6B43228}"/>
              </a:ext>
            </a:extLst>
          </p:cNvPr>
          <p:cNvSpPr txBox="1"/>
          <p:nvPr/>
        </p:nvSpPr>
        <p:spPr>
          <a:xfrm>
            <a:off x="233526" y="6078762"/>
            <a:ext cx="3668248" cy="384721"/>
          </a:xfrm>
          <a:prstGeom prst="rect">
            <a:avLst/>
          </a:prstGeom>
          <a:noFill/>
        </p:spPr>
        <p:txBody>
          <a:bodyPr wrap="none" rtlCol="0">
            <a:spAutoFit/>
          </a:bodyPr>
          <a:lstStyle/>
          <a:p>
            <a:r>
              <a:rPr lang="de-DE" sz="1900" dirty="0">
                <a:latin typeface="Calibri" panose="020F0502020204030204" pitchFamily="34" charset="0"/>
                <a:cs typeface="Calibri" panose="020F0502020204030204" pitchFamily="34" charset="0"/>
              </a:rPr>
              <a:t>Quelle und Mündungsgebiet des Po</a:t>
            </a:r>
          </a:p>
        </p:txBody>
      </p:sp>
    </p:spTree>
    <p:extLst>
      <p:ext uri="{BB962C8B-B14F-4D97-AF65-F5344CB8AC3E}">
        <p14:creationId xmlns:p14="http://schemas.microsoft.com/office/powerpoint/2010/main" val="94856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circle(in)">
                                      <p:cBhvr>
                                        <p:cTn id="17" dur="2000"/>
                                        <p:tgtEl>
                                          <p:spTgt spid="6">
                                            <p:txEl>
                                              <p:pRg st="3" end="3"/>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circle(in)">
                                      <p:cBhvr>
                                        <p:cTn id="20" dur="2000"/>
                                        <p:tgtEl>
                                          <p:spTgt spid="6">
                                            <p:txEl>
                                              <p:pRg st="4" end="4"/>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Effect transition="in" filter="circle(in)">
                                      <p:cBhvr>
                                        <p:cTn id="23" dur="2000"/>
                                        <p:tgtEl>
                                          <p:spTgt spid="6">
                                            <p:txEl>
                                              <p:pRg st="5" end="5"/>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6">
                                            <p:txEl>
                                              <p:pRg st="7" end="7"/>
                                            </p:txEl>
                                          </p:spTgt>
                                        </p:tgtEl>
                                        <p:attrNameLst>
                                          <p:attrName>style.visibility</p:attrName>
                                        </p:attrNameLst>
                                      </p:cBhvr>
                                      <p:to>
                                        <p:strVal val="visible"/>
                                      </p:to>
                                    </p:set>
                                    <p:animEffect transition="in" filter="circle(in)">
                                      <p:cBhvr>
                                        <p:cTn id="26" dur="2000"/>
                                        <p:tgtEl>
                                          <p:spTgt spid="6">
                                            <p:txEl>
                                              <p:pRg st="7" end="7"/>
                                            </p:txEl>
                                          </p:spTgt>
                                        </p:tgtEl>
                                      </p:cBhvr>
                                    </p:animEffect>
                                  </p:childTnLst>
                                </p:cTn>
                              </p:par>
                              <p:par>
                                <p:cTn id="27" presetID="6" presetClass="entr" presetSubtype="16" fill="hold" nodeType="withEffect">
                                  <p:stCondLst>
                                    <p:cond delay="0"/>
                                  </p:stCondLst>
                                  <p:childTnLst>
                                    <p:set>
                                      <p:cBhvr>
                                        <p:cTn id="28" dur="1" fill="hold">
                                          <p:stCondLst>
                                            <p:cond delay="0"/>
                                          </p:stCondLst>
                                        </p:cTn>
                                        <p:tgtEl>
                                          <p:spTgt spid="6">
                                            <p:txEl>
                                              <p:pRg st="8" end="8"/>
                                            </p:txEl>
                                          </p:spTgt>
                                        </p:tgtEl>
                                        <p:attrNameLst>
                                          <p:attrName>style.visibility</p:attrName>
                                        </p:attrNameLst>
                                      </p:cBhvr>
                                      <p:to>
                                        <p:strVal val="visible"/>
                                      </p:to>
                                    </p:set>
                                    <p:animEffect transition="in" filter="circle(in)">
                                      <p:cBhvr>
                                        <p:cTn id="29" dur="2000"/>
                                        <p:tgtEl>
                                          <p:spTgt spid="6">
                                            <p:txEl>
                                              <p:pRg st="8" end="8"/>
                                            </p:txEl>
                                          </p:spTgt>
                                        </p:tgtEl>
                                      </p:cBhvr>
                                    </p:animEffect>
                                  </p:childTnLst>
                                </p:cTn>
                              </p:par>
                              <p:par>
                                <p:cTn id="30" presetID="6" presetClass="entr" presetSubtype="16" fill="hold" nodeType="withEffect">
                                  <p:stCondLst>
                                    <p:cond delay="0"/>
                                  </p:stCondLst>
                                  <p:childTnLst>
                                    <p:set>
                                      <p:cBhvr>
                                        <p:cTn id="31" dur="1" fill="hold">
                                          <p:stCondLst>
                                            <p:cond delay="0"/>
                                          </p:stCondLst>
                                        </p:cTn>
                                        <p:tgtEl>
                                          <p:spTgt spid="6">
                                            <p:txEl>
                                              <p:pRg st="10" end="10"/>
                                            </p:txEl>
                                          </p:spTgt>
                                        </p:tgtEl>
                                        <p:attrNameLst>
                                          <p:attrName>style.visibility</p:attrName>
                                        </p:attrNameLst>
                                      </p:cBhvr>
                                      <p:to>
                                        <p:strVal val="visible"/>
                                      </p:to>
                                    </p:set>
                                    <p:animEffect transition="in" filter="circle(in)">
                                      <p:cBhvr>
                                        <p:cTn id="32" dur="2000"/>
                                        <p:tgtEl>
                                          <p:spTgt spid="6">
                                            <p:txEl>
                                              <p:pRg st="10" end="10"/>
                                            </p:txEl>
                                          </p:spTgt>
                                        </p:tgtEl>
                                      </p:cBhvr>
                                    </p:animEffect>
                                  </p:childTnLst>
                                </p:cTn>
                              </p:par>
                              <p:par>
                                <p:cTn id="33" presetID="6" presetClass="entr" presetSubtype="16" fill="hold" nodeType="withEffect">
                                  <p:stCondLst>
                                    <p:cond delay="0"/>
                                  </p:stCondLst>
                                  <p:childTnLst>
                                    <p:set>
                                      <p:cBhvr>
                                        <p:cTn id="34" dur="1" fill="hold">
                                          <p:stCondLst>
                                            <p:cond delay="0"/>
                                          </p:stCondLst>
                                        </p:cTn>
                                        <p:tgtEl>
                                          <p:spTgt spid="6">
                                            <p:txEl>
                                              <p:pRg st="11" end="11"/>
                                            </p:txEl>
                                          </p:spTgt>
                                        </p:tgtEl>
                                        <p:attrNameLst>
                                          <p:attrName>style.visibility</p:attrName>
                                        </p:attrNameLst>
                                      </p:cBhvr>
                                      <p:to>
                                        <p:strVal val="visible"/>
                                      </p:to>
                                    </p:set>
                                    <p:animEffect transition="in" filter="circle(in)">
                                      <p:cBhvr>
                                        <p:cTn id="35" dur="20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C2E620A-FA46-E113-332E-0D24170CEA47}"/>
              </a:ext>
            </a:extLst>
          </p:cNvPr>
          <p:cNvPicPr>
            <a:picLocks noChangeAspect="1"/>
          </p:cNvPicPr>
          <p:nvPr/>
        </p:nvPicPr>
        <p:blipFill>
          <a:blip r:embed="rId2"/>
          <a:stretch>
            <a:fillRect/>
          </a:stretch>
        </p:blipFill>
        <p:spPr>
          <a:xfrm>
            <a:off x="130620" y="857250"/>
            <a:ext cx="3813048" cy="5143500"/>
          </a:xfrm>
          <a:prstGeom prst="rect">
            <a:avLst/>
          </a:prstGeom>
        </p:spPr>
      </p:pic>
      <p:sp>
        <p:nvSpPr>
          <p:cNvPr id="6" name="Textfeld 5">
            <a:extLst>
              <a:ext uri="{FF2B5EF4-FFF2-40B4-BE49-F238E27FC236}">
                <a16:creationId xmlns:a16="http://schemas.microsoft.com/office/drawing/2014/main" id="{919EDF45-0F25-E944-F090-EDA0E98A8DFD}"/>
              </a:ext>
            </a:extLst>
          </p:cNvPr>
          <p:cNvSpPr txBox="1"/>
          <p:nvPr/>
        </p:nvSpPr>
        <p:spPr>
          <a:xfrm>
            <a:off x="4139952" y="764704"/>
            <a:ext cx="4815485" cy="6524863"/>
          </a:xfrm>
          <a:prstGeom prst="rect">
            <a:avLst/>
          </a:prstGeom>
          <a:noFill/>
        </p:spPr>
        <p:txBody>
          <a:bodyPr wrap="none" rtlCol="0">
            <a:spAutoFit/>
          </a:bodyPr>
          <a:lstStyle/>
          <a:p>
            <a:r>
              <a:rPr lang="de-DE" b="1" dirty="0">
                <a:latin typeface="Calibri" panose="020F0502020204030204" pitchFamily="34" charset="0"/>
                <a:cs typeface="Calibri" panose="020F0502020204030204" pitchFamily="34" charset="0"/>
              </a:rPr>
              <a:t>Franziskus‘ Vermächtnis</a:t>
            </a:r>
          </a:p>
          <a:p>
            <a:endParaRPr lang="de-DE" sz="1800" dirty="0">
              <a:latin typeface="Calibri" panose="020F0502020204030204" pitchFamily="34" charset="0"/>
              <a:cs typeface="Calibri" panose="020F0502020204030204" pitchFamily="34" charset="0"/>
            </a:endParaRPr>
          </a:p>
          <a:p>
            <a:endParaRPr lang="de-DE" sz="2000" b="1" dirty="0">
              <a:solidFill>
                <a:srgbClr val="FF0000"/>
              </a:solidFill>
              <a:latin typeface="Calibri" panose="020F0502020204030204" pitchFamily="34" charset="0"/>
              <a:cs typeface="Calibri" panose="020F0502020204030204" pitchFamily="34" charset="0"/>
            </a:endParaRPr>
          </a:p>
          <a:p>
            <a:r>
              <a:rPr lang="de-DE" sz="2000" b="1" dirty="0">
                <a:solidFill>
                  <a:srgbClr val="FF0000"/>
                </a:solidFill>
                <a:latin typeface="Calibri" panose="020F0502020204030204" pitchFamily="34" charset="0"/>
                <a:cs typeface="Calibri" panose="020F0502020204030204" pitchFamily="34" charset="0"/>
              </a:rPr>
              <a:t>biografisch</a:t>
            </a:r>
          </a:p>
          <a:p>
            <a:r>
              <a:rPr lang="de-DE" sz="2000" b="1" dirty="0">
                <a:latin typeface="Calibri" panose="020F0502020204030204" pitchFamily="34" charset="0"/>
                <a:cs typeface="Calibri" panose="020F0502020204030204" pitchFamily="34" charset="0"/>
              </a:rPr>
              <a:t>eine inspirierende Lebensgeschichte,</a:t>
            </a:r>
          </a:p>
          <a:p>
            <a:r>
              <a:rPr lang="de-DE" sz="2000" b="1" dirty="0">
                <a:latin typeface="Calibri" panose="020F0502020204030204" pitchFamily="34" charset="0"/>
                <a:cs typeface="Calibri" panose="020F0502020204030204" pitchFamily="34" charset="0"/>
              </a:rPr>
              <a:t>die bis heute fasziniert</a:t>
            </a:r>
          </a:p>
          <a:p>
            <a:endParaRPr lang="de-DE" sz="2000" b="1" dirty="0">
              <a:latin typeface="Calibri" panose="020F0502020204030204" pitchFamily="34" charset="0"/>
              <a:cs typeface="Calibri" panose="020F0502020204030204" pitchFamily="34" charset="0"/>
            </a:endParaRPr>
          </a:p>
          <a:p>
            <a:r>
              <a:rPr lang="de-DE" sz="2000" b="1" dirty="0">
                <a:solidFill>
                  <a:srgbClr val="FF0000"/>
                </a:solidFill>
                <a:latin typeface="Calibri" panose="020F0502020204030204" pitchFamily="34" charset="0"/>
                <a:cs typeface="Calibri" panose="020F0502020204030204" pitchFamily="34" charset="0"/>
              </a:rPr>
              <a:t>literarisch</a:t>
            </a:r>
          </a:p>
          <a:p>
            <a:r>
              <a:rPr lang="de-DE" sz="2000" b="1" dirty="0">
                <a:latin typeface="Calibri" panose="020F0502020204030204" pitchFamily="34" charset="0"/>
                <a:cs typeface="Calibri" panose="020F0502020204030204" pitchFamily="34" charset="0"/>
              </a:rPr>
              <a:t>Schriften wie die Weisheitsworte, die Regel,</a:t>
            </a:r>
          </a:p>
          <a:p>
            <a:r>
              <a:rPr lang="de-DE" sz="2000" b="1" dirty="0">
                <a:latin typeface="Calibri" panose="020F0502020204030204" pitchFamily="34" charset="0"/>
                <a:cs typeface="Calibri" panose="020F0502020204030204" pitchFamily="34" charset="0"/>
              </a:rPr>
              <a:t>der Sonnengesang und das Testament</a:t>
            </a:r>
          </a:p>
          <a:p>
            <a:endParaRPr lang="de-DE" sz="2000" b="1" dirty="0">
              <a:latin typeface="Calibri" panose="020F0502020204030204" pitchFamily="34" charset="0"/>
              <a:cs typeface="Calibri" panose="020F0502020204030204" pitchFamily="34" charset="0"/>
            </a:endParaRPr>
          </a:p>
          <a:p>
            <a:r>
              <a:rPr lang="de-DE" sz="2000" b="1" dirty="0">
                <a:solidFill>
                  <a:srgbClr val="FF0000"/>
                </a:solidFill>
                <a:latin typeface="Calibri" panose="020F0502020204030204" pitchFamily="34" charset="0"/>
                <a:cs typeface="Calibri" panose="020F0502020204030204" pitchFamily="34" charset="0"/>
              </a:rPr>
              <a:t>existenziell</a:t>
            </a:r>
          </a:p>
          <a:p>
            <a:r>
              <a:rPr lang="de-DE" sz="2000" b="1" dirty="0">
                <a:latin typeface="Calibri" panose="020F0502020204030204" pitchFamily="34" charset="0"/>
                <a:cs typeface="Calibri" panose="020F0502020204030204" pitchFamily="34" charset="0"/>
              </a:rPr>
              <a:t>und eine geschwisterliche Bewegung, </a:t>
            </a:r>
          </a:p>
          <a:p>
            <a:r>
              <a:rPr lang="de-DE" sz="2000" b="1" dirty="0">
                <a:latin typeface="Calibri" panose="020F0502020204030204" pitchFamily="34" charset="0"/>
                <a:cs typeface="Calibri" panose="020F0502020204030204" pitchFamily="34" charset="0"/>
              </a:rPr>
              <a:t>die das Charisma durch 800 Jahre entfaltet</a:t>
            </a:r>
          </a:p>
          <a:p>
            <a:endParaRPr lang="de-DE" sz="2000" b="1" dirty="0">
              <a:latin typeface="Calibri" panose="020F0502020204030204" pitchFamily="34" charset="0"/>
              <a:cs typeface="Calibri" panose="020F0502020204030204" pitchFamily="34" charset="0"/>
            </a:endParaRPr>
          </a:p>
          <a:p>
            <a:r>
              <a:rPr lang="de-DE" sz="2000" b="1" dirty="0">
                <a:solidFill>
                  <a:srgbClr val="FF0000"/>
                </a:solidFill>
                <a:latin typeface="Calibri" panose="020F0502020204030204" pitchFamily="34" charset="0"/>
                <a:cs typeface="Calibri" panose="020F0502020204030204" pitchFamily="34" charset="0"/>
              </a:rPr>
              <a:t>materiell</a:t>
            </a:r>
          </a:p>
          <a:p>
            <a:r>
              <a:rPr lang="de-DE" sz="2000" b="1" dirty="0">
                <a:latin typeface="Calibri" panose="020F0502020204030204" pitchFamily="34" charset="0"/>
                <a:cs typeface="Calibri" panose="020F0502020204030204" pitchFamily="34" charset="0"/>
              </a:rPr>
              <a:t>Orte, die den Geist der Frühzeit atmen</a:t>
            </a:r>
          </a:p>
          <a:p>
            <a:endParaRPr lang="de-DE" sz="2000" dirty="0">
              <a:latin typeface="Calibri" panose="020F0502020204030204" pitchFamily="34" charset="0"/>
              <a:cs typeface="Calibri" panose="020F0502020204030204" pitchFamily="34" charset="0"/>
            </a:endParaRPr>
          </a:p>
          <a:p>
            <a:endParaRPr lang="de-DE" sz="2000" dirty="0">
              <a:solidFill>
                <a:srgbClr val="FF0000"/>
              </a:solidFill>
              <a:latin typeface="Calibri" panose="020F0502020204030204" pitchFamily="34" charset="0"/>
              <a:cs typeface="Calibri" panose="020F0502020204030204" pitchFamily="34" charset="0"/>
            </a:endParaRPr>
          </a:p>
          <a:p>
            <a:endParaRPr lang="de-DE" sz="1800" dirty="0">
              <a:latin typeface="Calibri" panose="020F0502020204030204" pitchFamily="34" charset="0"/>
              <a:cs typeface="Calibri" panose="020F0502020204030204" pitchFamily="34" charset="0"/>
            </a:endParaRPr>
          </a:p>
          <a:p>
            <a:endParaRPr lang="de-DE"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867286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feld 2"/>
          <p:cNvSpPr txBox="1"/>
          <p:nvPr/>
        </p:nvSpPr>
        <p:spPr>
          <a:xfrm>
            <a:off x="726845" y="117693"/>
            <a:ext cx="7690310" cy="6740307"/>
          </a:xfrm>
          <a:prstGeom prst="rect">
            <a:avLst/>
          </a:prstGeom>
          <a:noFill/>
        </p:spPr>
        <p:txBody>
          <a:bodyPr wrap="none" rtlCol="0">
            <a:spAutoFit/>
          </a:bodyPr>
          <a:lstStyle/>
          <a:p>
            <a:r>
              <a:rPr lang="de-DE" sz="2400" i="1" dirty="0">
                <a:solidFill>
                  <a:srgbClr val="FF0000"/>
                </a:solidFill>
                <a:latin typeface="+mn-lt"/>
              </a:rPr>
              <a:t>Der heilige Franziskus von Assisi   (Laudato Si‘ 10)</a:t>
            </a:r>
          </a:p>
          <a:p>
            <a:endParaRPr lang="de-DE" sz="2400" dirty="0">
              <a:latin typeface="+mn-lt"/>
            </a:endParaRPr>
          </a:p>
          <a:p>
            <a:r>
              <a:rPr lang="de-DE" sz="2400" dirty="0">
                <a:latin typeface="+mn-lt"/>
              </a:rPr>
              <a:t>Er war ein Mystiker und ein Pilger, der in Einfachheit und </a:t>
            </a:r>
          </a:p>
          <a:p>
            <a:r>
              <a:rPr lang="de-DE" sz="2400" dirty="0">
                <a:latin typeface="+mn-lt"/>
              </a:rPr>
              <a:t>in einer wunderbaren Harmonie mit Gott, mit den anderen, </a:t>
            </a:r>
          </a:p>
          <a:p>
            <a:r>
              <a:rPr lang="de-DE" sz="2400" dirty="0">
                <a:latin typeface="+mn-lt"/>
              </a:rPr>
              <a:t>mit der Natur und mit sich selbst lebte. </a:t>
            </a:r>
          </a:p>
          <a:p>
            <a:endParaRPr lang="de-DE" sz="2400" dirty="0">
              <a:latin typeface="+mn-lt"/>
            </a:endParaRPr>
          </a:p>
          <a:p>
            <a:endParaRPr lang="de-DE" sz="2400" dirty="0">
              <a:latin typeface="+mn-lt"/>
            </a:endParaRPr>
          </a:p>
          <a:p>
            <a:endParaRPr lang="de-DE" sz="2400" dirty="0">
              <a:latin typeface="+mn-lt"/>
            </a:endParaRPr>
          </a:p>
          <a:p>
            <a:endParaRPr lang="de-DE" sz="2400" dirty="0">
              <a:latin typeface="+mn-lt"/>
            </a:endParaRPr>
          </a:p>
          <a:p>
            <a:endParaRPr lang="de-DE" sz="2400" dirty="0">
              <a:latin typeface="+mn-lt"/>
            </a:endParaRPr>
          </a:p>
          <a:p>
            <a:endParaRPr lang="de-DE" sz="2400" dirty="0">
              <a:latin typeface="+mn-lt"/>
            </a:endParaRPr>
          </a:p>
          <a:p>
            <a:endParaRPr lang="de-DE" sz="2400" dirty="0">
              <a:latin typeface="+mn-lt"/>
            </a:endParaRPr>
          </a:p>
          <a:p>
            <a:endParaRPr lang="de-DE" sz="2400" dirty="0">
              <a:latin typeface="+mn-lt"/>
            </a:endParaRPr>
          </a:p>
          <a:p>
            <a:endParaRPr lang="de-DE" sz="2400" dirty="0">
              <a:latin typeface="+mn-lt"/>
            </a:endParaRPr>
          </a:p>
          <a:p>
            <a:r>
              <a:rPr lang="de-DE" sz="2400" dirty="0">
                <a:latin typeface="+mn-lt"/>
              </a:rPr>
              <a:t>An ihm wird man gewahr, bis zu welchem Punkt die Sorge </a:t>
            </a:r>
          </a:p>
          <a:p>
            <a:r>
              <a:rPr lang="de-DE" sz="2400" dirty="0">
                <a:latin typeface="+mn-lt"/>
              </a:rPr>
              <a:t>um die </a:t>
            </a:r>
            <a:r>
              <a:rPr lang="de-DE" sz="2400" dirty="0">
                <a:solidFill>
                  <a:srgbClr val="3C2CFF"/>
                </a:solidFill>
                <a:latin typeface="+mn-lt"/>
              </a:rPr>
              <a:t>Natur</a:t>
            </a:r>
            <a:r>
              <a:rPr lang="de-DE" sz="2400" dirty="0">
                <a:latin typeface="+mn-lt"/>
              </a:rPr>
              <a:t>, die </a:t>
            </a:r>
            <a:r>
              <a:rPr lang="de-DE" sz="2400" dirty="0">
                <a:solidFill>
                  <a:srgbClr val="3C2CFF"/>
                </a:solidFill>
                <a:latin typeface="+mn-lt"/>
              </a:rPr>
              <a:t>Gerechtigkeit</a:t>
            </a:r>
            <a:r>
              <a:rPr lang="de-DE" sz="2400" dirty="0">
                <a:latin typeface="+mn-lt"/>
              </a:rPr>
              <a:t> gegenüber den Armen, </a:t>
            </a:r>
          </a:p>
          <a:p>
            <a:r>
              <a:rPr lang="de-DE" sz="2400" dirty="0">
                <a:latin typeface="+mn-lt"/>
              </a:rPr>
              <a:t>das Engagement für die Gesellschaft und der </a:t>
            </a:r>
            <a:r>
              <a:rPr lang="de-DE" sz="2400" dirty="0">
                <a:solidFill>
                  <a:srgbClr val="3C2CFF"/>
                </a:solidFill>
                <a:latin typeface="+mn-lt"/>
              </a:rPr>
              <a:t>innere Friede </a:t>
            </a:r>
          </a:p>
          <a:p>
            <a:r>
              <a:rPr lang="de-DE" sz="2400" dirty="0">
                <a:solidFill>
                  <a:srgbClr val="3C2CFF"/>
                </a:solidFill>
                <a:latin typeface="+mn-lt"/>
              </a:rPr>
              <a:t>untrennbar miteinander verbunden </a:t>
            </a:r>
            <a:r>
              <a:rPr lang="de-DE" sz="2400" dirty="0">
                <a:latin typeface="+mn-lt"/>
              </a:rPr>
              <a:t>sind.</a:t>
            </a:r>
          </a:p>
        </p:txBody>
      </p:sp>
      <p:sp>
        <p:nvSpPr>
          <p:cNvPr id="2" name="Textfeld 1"/>
          <p:cNvSpPr txBox="1"/>
          <p:nvPr/>
        </p:nvSpPr>
        <p:spPr>
          <a:xfrm>
            <a:off x="2750185" y="2429216"/>
            <a:ext cx="3199679" cy="461665"/>
          </a:xfrm>
          <a:prstGeom prst="rect">
            <a:avLst/>
          </a:prstGeom>
          <a:solidFill>
            <a:srgbClr val="FFFF00"/>
          </a:solidFill>
        </p:spPr>
        <p:txBody>
          <a:bodyPr wrap="square" rtlCol="0">
            <a:spAutoFit/>
          </a:bodyPr>
          <a:lstStyle/>
          <a:p>
            <a:r>
              <a:rPr lang="de-DE" b="1" dirty="0">
                <a:latin typeface="+mn-lt"/>
              </a:rPr>
              <a:t>Gottesfreundschaft</a:t>
            </a:r>
          </a:p>
        </p:txBody>
      </p:sp>
      <p:sp>
        <p:nvSpPr>
          <p:cNvPr id="4" name="Textfeld 3"/>
          <p:cNvSpPr txBox="1"/>
          <p:nvPr/>
        </p:nvSpPr>
        <p:spPr>
          <a:xfrm>
            <a:off x="2843808" y="4392780"/>
            <a:ext cx="2664279" cy="461665"/>
          </a:xfrm>
          <a:prstGeom prst="rect">
            <a:avLst/>
          </a:prstGeom>
          <a:solidFill>
            <a:srgbClr val="B1FF25"/>
          </a:solidFill>
        </p:spPr>
        <p:txBody>
          <a:bodyPr wrap="square" rtlCol="0">
            <a:spAutoFit/>
          </a:bodyPr>
          <a:lstStyle/>
          <a:p>
            <a:r>
              <a:rPr lang="de-DE" b="1" dirty="0">
                <a:latin typeface="+mn-lt"/>
              </a:rPr>
              <a:t>Schöpfungsliebe</a:t>
            </a:r>
          </a:p>
        </p:txBody>
      </p:sp>
      <p:sp>
        <p:nvSpPr>
          <p:cNvPr id="5" name="Textfeld 4"/>
          <p:cNvSpPr txBox="1"/>
          <p:nvPr/>
        </p:nvSpPr>
        <p:spPr>
          <a:xfrm>
            <a:off x="899592" y="3396860"/>
            <a:ext cx="2392428" cy="461665"/>
          </a:xfrm>
          <a:prstGeom prst="rect">
            <a:avLst/>
          </a:prstGeom>
          <a:solidFill>
            <a:srgbClr val="FFC000"/>
          </a:solidFill>
        </p:spPr>
        <p:txBody>
          <a:bodyPr wrap="square" rtlCol="0">
            <a:spAutoFit/>
          </a:bodyPr>
          <a:lstStyle/>
          <a:p>
            <a:r>
              <a:rPr lang="de-DE" b="1" dirty="0">
                <a:latin typeface="+mn-lt"/>
              </a:rPr>
              <a:t>Menschenliebe</a:t>
            </a:r>
          </a:p>
        </p:txBody>
      </p:sp>
      <p:sp>
        <p:nvSpPr>
          <p:cNvPr id="6" name="Textfeld 5"/>
          <p:cNvSpPr txBox="1"/>
          <p:nvPr/>
        </p:nvSpPr>
        <p:spPr>
          <a:xfrm>
            <a:off x="5490723" y="3396859"/>
            <a:ext cx="1817582" cy="461665"/>
          </a:xfrm>
          <a:prstGeom prst="rect">
            <a:avLst/>
          </a:prstGeom>
          <a:solidFill>
            <a:srgbClr val="81FFE7"/>
          </a:solidFill>
        </p:spPr>
        <p:txBody>
          <a:bodyPr wrap="square" rtlCol="0">
            <a:spAutoFit/>
          </a:bodyPr>
          <a:lstStyle/>
          <a:p>
            <a:r>
              <a:rPr lang="de-DE" b="1" dirty="0">
                <a:latin typeface="+mn-lt"/>
              </a:rPr>
              <a:t>Selbstliebe</a:t>
            </a:r>
          </a:p>
        </p:txBody>
      </p:sp>
      <p:grpSp>
        <p:nvGrpSpPr>
          <p:cNvPr id="7" name="Gruppieren 6">
            <a:extLst>
              <a:ext uri="{FF2B5EF4-FFF2-40B4-BE49-F238E27FC236}">
                <a16:creationId xmlns:a16="http://schemas.microsoft.com/office/drawing/2014/main" id="{D15F36E4-8893-1906-555B-2B7CBFE38F13}"/>
              </a:ext>
            </a:extLst>
          </p:cNvPr>
          <p:cNvGrpSpPr/>
          <p:nvPr/>
        </p:nvGrpSpPr>
        <p:grpSpPr>
          <a:xfrm>
            <a:off x="3791415" y="2555342"/>
            <a:ext cx="914400" cy="1514854"/>
            <a:chOff x="3757962" y="2588795"/>
            <a:chExt cx="914400" cy="1514854"/>
          </a:xfrm>
        </p:grpSpPr>
        <p:sp>
          <p:nvSpPr>
            <p:cNvPr id="8" name="Bogen 7">
              <a:extLst>
                <a:ext uri="{FF2B5EF4-FFF2-40B4-BE49-F238E27FC236}">
                  <a16:creationId xmlns:a16="http://schemas.microsoft.com/office/drawing/2014/main" id="{537776D2-6CF5-6DC0-1B5E-507022456B3A}"/>
                </a:ext>
              </a:extLst>
            </p:cNvPr>
            <p:cNvSpPr/>
            <p:nvPr/>
          </p:nvSpPr>
          <p:spPr>
            <a:xfrm rot="8205494">
              <a:off x="3757962" y="2588795"/>
              <a:ext cx="914400" cy="914400"/>
            </a:xfrm>
            <a:prstGeom prst="arc">
              <a:avLst>
                <a:gd name="adj1" fmla="val 15739990"/>
                <a:gd name="adj2" fmla="val 0"/>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cxnSp>
          <p:nvCxnSpPr>
            <p:cNvPr id="9" name="Gerade Verbindung 8">
              <a:extLst>
                <a:ext uri="{FF2B5EF4-FFF2-40B4-BE49-F238E27FC236}">
                  <a16:creationId xmlns:a16="http://schemas.microsoft.com/office/drawing/2014/main" id="{CD3D2969-271D-4055-6941-21EE5DA65194}"/>
                </a:ext>
              </a:extLst>
            </p:cNvPr>
            <p:cNvCxnSpPr/>
            <p:nvPr/>
          </p:nvCxnSpPr>
          <p:spPr>
            <a:xfrm>
              <a:off x="4192859" y="3233854"/>
              <a:ext cx="0" cy="86979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0" name="Oval 9">
              <a:extLst>
                <a:ext uri="{FF2B5EF4-FFF2-40B4-BE49-F238E27FC236}">
                  <a16:creationId xmlns:a16="http://schemas.microsoft.com/office/drawing/2014/main" id="{9169A75F-727C-AD05-07BA-911742F4D645}"/>
                </a:ext>
              </a:extLst>
            </p:cNvPr>
            <p:cNvSpPr/>
            <p:nvPr/>
          </p:nvSpPr>
          <p:spPr>
            <a:xfrm>
              <a:off x="4103653" y="3085626"/>
              <a:ext cx="178416" cy="159383"/>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116883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animEffect transition="in" filter="circle(in)">
                                      <p:cBhvr>
                                        <p:cTn id="27" dur="2000"/>
                                        <p:tgtEl>
                                          <p:spTgt spid="3">
                                            <p:txEl>
                                              <p:pRg st="14" end="14"/>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3">
                                            <p:txEl>
                                              <p:pRg st="15" end="15"/>
                                            </p:txEl>
                                          </p:spTgt>
                                        </p:tgtEl>
                                        <p:attrNameLst>
                                          <p:attrName>style.visibility</p:attrName>
                                        </p:attrNameLst>
                                      </p:cBhvr>
                                      <p:to>
                                        <p:strVal val="visible"/>
                                      </p:to>
                                    </p:set>
                                    <p:animEffect transition="in" filter="circle(in)">
                                      <p:cBhvr>
                                        <p:cTn id="30" dur="2000"/>
                                        <p:tgtEl>
                                          <p:spTgt spid="3">
                                            <p:txEl>
                                              <p:pRg st="15" end="15"/>
                                            </p:txEl>
                                          </p:spTgt>
                                        </p:tgtEl>
                                      </p:cBhvr>
                                    </p:animEffect>
                                  </p:childTnLst>
                                </p:cTn>
                              </p:par>
                              <p:par>
                                <p:cTn id="31" presetID="6" presetClass="entr" presetSubtype="16" fill="hold" nodeType="withEffect">
                                  <p:stCondLst>
                                    <p:cond delay="0"/>
                                  </p:stCondLst>
                                  <p:childTnLst>
                                    <p:set>
                                      <p:cBhvr>
                                        <p:cTn id="32" dur="1" fill="hold">
                                          <p:stCondLst>
                                            <p:cond delay="0"/>
                                          </p:stCondLst>
                                        </p:cTn>
                                        <p:tgtEl>
                                          <p:spTgt spid="3">
                                            <p:txEl>
                                              <p:pRg st="16" end="16"/>
                                            </p:txEl>
                                          </p:spTgt>
                                        </p:tgtEl>
                                        <p:attrNameLst>
                                          <p:attrName>style.visibility</p:attrName>
                                        </p:attrNameLst>
                                      </p:cBhvr>
                                      <p:to>
                                        <p:strVal val="visible"/>
                                      </p:to>
                                    </p:set>
                                    <p:animEffect transition="in" filter="circle(in)">
                                      <p:cBhvr>
                                        <p:cTn id="33" dur="2000"/>
                                        <p:tgtEl>
                                          <p:spTgt spid="3">
                                            <p:txEl>
                                              <p:pRg st="16" end="16"/>
                                            </p:txEl>
                                          </p:spTgt>
                                        </p:tgtEl>
                                      </p:cBhvr>
                                    </p:animEffect>
                                  </p:childTnLst>
                                </p:cTn>
                              </p:par>
                              <p:par>
                                <p:cTn id="34" presetID="6" presetClass="entr" presetSubtype="16" fill="hold" nodeType="withEffect">
                                  <p:stCondLst>
                                    <p:cond delay="0"/>
                                  </p:stCondLst>
                                  <p:childTnLst>
                                    <p:set>
                                      <p:cBhvr>
                                        <p:cTn id="35" dur="1" fill="hold">
                                          <p:stCondLst>
                                            <p:cond delay="0"/>
                                          </p:stCondLst>
                                        </p:cTn>
                                        <p:tgtEl>
                                          <p:spTgt spid="3">
                                            <p:txEl>
                                              <p:pRg st="17" end="17"/>
                                            </p:txEl>
                                          </p:spTgt>
                                        </p:tgtEl>
                                        <p:attrNameLst>
                                          <p:attrName>style.visibility</p:attrName>
                                        </p:attrNameLst>
                                      </p:cBhvr>
                                      <p:to>
                                        <p:strVal val="visible"/>
                                      </p:to>
                                    </p:set>
                                    <p:animEffect transition="in" filter="circle(in)">
                                      <p:cBhvr>
                                        <p:cTn id="36" dur="20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64B03-BBA2-1B2C-58FF-3CD264CC06B8}"/>
            </a:ext>
          </a:extLst>
        </p:cNvPr>
        <p:cNvGrpSpPr/>
        <p:nvPr/>
      </p:nvGrpSpPr>
      <p:grpSpPr>
        <a:xfrm>
          <a:off x="0" y="0"/>
          <a:ext cx="0" cy="0"/>
          <a:chOff x="0" y="0"/>
          <a:chExt cx="0" cy="0"/>
        </a:xfrm>
      </p:grpSpPr>
      <p:pic>
        <p:nvPicPr>
          <p:cNvPr id="2" name="Grafik 1">
            <a:extLst>
              <a:ext uri="{FF2B5EF4-FFF2-40B4-BE49-F238E27FC236}">
                <a16:creationId xmlns:a16="http://schemas.microsoft.com/office/drawing/2014/main" id="{AD0B2C93-E194-3DD3-732A-6310DA42D1F4}"/>
              </a:ext>
            </a:extLst>
          </p:cNvPr>
          <p:cNvPicPr>
            <a:picLocks noChangeAspect="1"/>
          </p:cNvPicPr>
          <p:nvPr/>
        </p:nvPicPr>
        <p:blipFill>
          <a:blip r:embed="rId3"/>
          <a:stretch>
            <a:fillRect/>
          </a:stretch>
        </p:blipFill>
        <p:spPr>
          <a:xfrm>
            <a:off x="0" y="0"/>
            <a:ext cx="4387416" cy="6858000"/>
          </a:xfrm>
          <a:prstGeom prst="rect">
            <a:avLst/>
          </a:prstGeom>
        </p:spPr>
      </p:pic>
      <p:pic>
        <p:nvPicPr>
          <p:cNvPr id="3" name="Grafik 2">
            <a:extLst>
              <a:ext uri="{FF2B5EF4-FFF2-40B4-BE49-F238E27FC236}">
                <a16:creationId xmlns:a16="http://schemas.microsoft.com/office/drawing/2014/main" id="{8829459A-744D-BF19-5CCA-3C43C34996AD}"/>
              </a:ext>
            </a:extLst>
          </p:cNvPr>
          <p:cNvPicPr>
            <a:picLocks noChangeAspect="1"/>
          </p:cNvPicPr>
          <p:nvPr/>
        </p:nvPicPr>
        <p:blipFill>
          <a:blip r:embed="rId4"/>
          <a:stretch>
            <a:fillRect/>
          </a:stretch>
        </p:blipFill>
        <p:spPr>
          <a:xfrm>
            <a:off x="4440242" y="0"/>
            <a:ext cx="4703758" cy="6858000"/>
          </a:xfrm>
          <a:prstGeom prst="rect">
            <a:avLst/>
          </a:prstGeom>
        </p:spPr>
      </p:pic>
    </p:spTree>
    <p:extLst>
      <p:ext uri="{BB962C8B-B14F-4D97-AF65-F5344CB8AC3E}">
        <p14:creationId xmlns:p14="http://schemas.microsoft.com/office/powerpoint/2010/main" val="30022394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66104-A97B-69E3-5D61-CB0036EEC9D6}"/>
            </a:ext>
          </a:extLst>
        </p:cNvPr>
        <p:cNvGrpSpPr/>
        <p:nvPr/>
      </p:nvGrpSpPr>
      <p:grpSpPr>
        <a:xfrm>
          <a:off x="0" y="0"/>
          <a:ext cx="0" cy="0"/>
          <a:chOff x="0" y="0"/>
          <a:chExt cx="0" cy="0"/>
        </a:xfrm>
      </p:grpSpPr>
      <p:pic>
        <p:nvPicPr>
          <p:cNvPr id="3" name="Inhaltsplatzhalter 3" descr="Ein Bild, das Text, Screenshot, Broschüre, Design enthält.&#10;&#10;KI-generierte Inhalte können fehlerhaft sein.">
            <a:extLst>
              <a:ext uri="{FF2B5EF4-FFF2-40B4-BE49-F238E27FC236}">
                <a16:creationId xmlns:a16="http://schemas.microsoft.com/office/drawing/2014/main" id="{A049D4E8-C3DA-5F55-D484-22451DD7A582}"/>
              </a:ext>
            </a:extLst>
          </p:cNvPr>
          <p:cNvPicPr>
            <a:picLocks noChangeAspect="1"/>
          </p:cNvPicPr>
          <p:nvPr/>
        </p:nvPicPr>
        <p:blipFill rotWithShape="1">
          <a:blip r:embed="rId2"/>
          <a:srcRect l="396" r="5270" b="-1"/>
          <a:stretch>
            <a:fillRect/>
          </a:stretch>
        </p:blipFill>
        <p:spPr bwMode="auto">
          <a:xfrm>
            <a:off x="20" y="10"/>
            <a:ext cx="9143980" cy="68579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2" name="Textfeld 1">
            <a:extLst>
              <a:ext uri="{FF2B5EF4-FFF2-40B4-BE49-F238E27FC236}">
                <a16:creationId xmlns:a16="http://schemas.microsoft.com/office/drawing/2014/main" id="{BE505A24-69CE-B1B8-9241-36BF30568074}"/>
              </a:ext>
            </a:extLst>
          </p:cNvPr>
          <p:cNvSpPr txBox="1"/>
          <p:nvPr/>
        </p:nvSpPr>
        <p:spPr>
          <a:xfrm>
            <a:off x="5292080" y="4365104"/>
            <a:ext cx="3851920" cy="2308324"/>
          </a:xfrm>
          <a:prstGeom prst="rect">
            <a:avLst/>
          </a:prstGeom>
          <a:solidFill>
            <a:srgbClr val="FFF974"/>
          </a:solidFill>
        </p:spPr>
        <p:txBody>
          <a:bodyPr wrap="square" rtlCol="0">
            <a:spAutoFit/>
          </a:bodyPr>
          <a:lstStyle/>
          <a:p>
            <a:pPr algn="ctr"/>
            <a:r>
              <a:rPr lang="de-DE" b="1" dirty="0">
                <a:latin typeface="Calibri" panose="020F0502020204030204" pitchFamily="34" charset="0"/>
                <a:cs typeface="Calibri" panose="020F0502020204030204" pitchFamily="34" charset="0"/>
              </a:rPr>
              <a:t>Alle drei Bücher</a:t>
            </a:r>
          </a:p>
          <a:p>
            <a:pPr algn="ctr"/>
            <a:r>
              <a:rPr lang="de-DE" b="1" dirty="0">
                <a:latin typeface="Calibri" panose="020F0502020204030204" pitchFamily="34" charset="0"/>
                <a:cs typeface="Calibri" panose="020F0502020204030204" pitchFamily="34" charset="0"/>
              </a:rPr>
              <a:t>zum Jubiläum</a:t>
            </a:r>
          </a:p>
          <a:p>
            <a:pPr algn="ctr"/>
            <a:r>
              <a:rPr lang="de-DE" b="1" dirty="0">
                <a:latin typeface="Calibri" panose="020F0502020204030204" pitchFamily="34" charset="0"/>
                <a:cs typeface="Calibri" panose="020F0502020204030204" pitchFamily="34" charset="0"/>
              </a:rPr>
              <a:t>CHF 15.-</a:t>
            </a:r>
          </a:p>
          <a:p>
            <a:pPr algn="ctr"/>
            <a:r>
              <a:rPr lang="de-DE" b="1" dirty="0">
                <a:latin typeface="Calibri" panose="020F0502020204030204" pitchFamily="34" charset="0"/>
                <a:cs typeface="Calibri" panose="020F0502020204030204" pitchFamily="34" charset="0"/>
              </a:rPr>
              <a:t>statt Ladenpreis</a:t>
            </a:r>
          </a:p>
          <a:p>
            <a:pPr algn="ctr"/>
            <a:r>
              <a:rPr lang="de-DE" b="1" dirty="0">
                <a:latin typeface="Calibri" panose="020F0502020204030204" pitchFamily="34" charset="0"/>
                <a:cs typeface="Calibri" panose="020F0502020204030204" pitchFamily="34" charset="0"/>
              </a:rPr>
              <a:t>30.-</a:t>
            </a:r>
          </a:p>
          <a:p>
            <a:pPr algn="ctr"/>
            <a:r>
              <a:rPr lang="de-DE" b="1" dirty="0">
                <a:latin typeface="Calibri" panose="020F0502020204030204" pitchFamily="34" charset="0"/>
                <a:cs typeface="Calibri" panose="020F0502020204030204" pitchFamily="34" charset="0"/>
              </a:rPr>
              <a:t>mit Widmung</a:t>
            </a:r>
          </a:p>
        </p:txBody>
      </p:sp>
    </p:spTree>
    <p:extLst>
      <p:ext uri="{BB962C8B-B14F-4D97-AF65-F5344CB8AC3E}">
        <p14:creationId xmlns:p14="http://schemas.microsoft.com/office/powerpoint/2010/main" val="3952640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Leere Präsentation">
  <a:themeElements>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eere Prä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1"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1"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ere Prä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ere Prä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ere Prä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ere Prä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ere Prä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ere Prä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ere Prä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ere Prä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ere Prä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ere Prä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ere Prä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2630</Words>
  <Application>Microsoft Office PowerPoint</Application>
  <PresentationFormat>Bildschirmpräsentation (4:3)</PresentationFormat>
  <Paragraphs>579</Paragraphs>
  <Slides>54</Slides>
  <Notes>33</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54</vt:i4>
      </vt:variant>
    </vt:vector>
  </HeadingPairs>
  <TitlesOfParts>
    <vt:vector size="60" baseType="lpstr">
      <vt:lpstr>ＭＳ Ｐゴシック</vt:lpstr>
      <vt:lpstr>Arial</vt:lpstr>
      <vt:lpstr>Arial Narrow</vt:lpstr>
      <vt:lpstr>Bookman Old Style</vt:lpstr>
      <vt:lpstr>Calibri</vt:lpstr>
      <vt:lpstr>Leere 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Not one Religion but  one Humanity</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Kapuzinerprovinz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François d‘Assise   inculturation  d‘une spiritualité au cours des siècles  iconographie</dc:title>
  <dc:creator>Niklaus Kuster</dc:creator>
  <cp:lastModifiedBy>Becherer Thomas</cp:lastModifiedBy>
  <cp:revision>379</cp:revision>
  <cp:lastPrinted>2024-04-23T21:49:21Z</cp:lastPrinted>
  <dcterms:created xsi:type="dcterms:W3CDTF">2013-09-23T19:09:52Z</dcterms:created>
  <dcterms:modified xsi:type="dcterms:W3CDTF">2026-09-23T11:31:30Z</dcterms:modified>
</cp:coreProperties>
</file>